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58" r:id="rId3"/>
    <p:sldId id="260" r:id="rId4"/>
    <p:sldId id="261" r:id="rId5"/>
    <p:sldId id="262" r:id="rId6"/>
    <p:sldId id="263" r:id="rId7"/>
    <p:sldId id="264" r:id="rId8"/>
    <p:sldId id="265" r:id="rId9"/>
    <p:sldId id="266" r:id="rId10"/>
    <p:sldId id="267" r:id="rId11"/>
    <p:sldId id="259" r:id="rId12"/>
    <p:sldId id="269"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0" autoAdjust="0"/>
    <p:restoredTop sz="94660"/>
  </p:normalViewPr>
  <p:slideViewPr>
    <p:cSldViewPr snapToGrid="0">
      <p:cViewPr varScale="1">
        <p:scale>
          <a:sx n="111" d="100"/>
          <a:sy n="111" d="100"/>
        </p:scale>
        <p:origin x="30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12/12/2024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10745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12/12/2024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01362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12/12/2024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804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12/12/2024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585022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12/12/2024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615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12/12/2024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93508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12/12/2024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52522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12/12/2024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8011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12/12/2024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2835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12/12/2024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96288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12/12/2024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1095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12/12/2024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9407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etflix.com/"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storyflint.com/blog/heros-journey-christopher-vogle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netflix.com/"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07/978-3-319-41024-1_1" TargetMode="External"/><Relationship Id="rId7" Type="http://schemas.openxmlformats.org/officeDocument/2006/relationships/hyperlink" Target="https://unipub.uni-graz.at/obvugrhs/2878997"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doi.org/10.3390/arts13010004" TargetMode="External"/><Relationship Id="rId5" Type="http://schemas.openxmlformats.org/officeDocument/2006/relationships/hyperlink" Target="https://studenttheses.uu.nl/handle/20.500.12932/865" TargetMode="External"/><Relationship Id="rId4" Type="http://schemas.openxmlformats.org/officeDocument/2006/relationships/hyperlink" Target="https://doi.org/10.1093/screen/hjt05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ark hallway with a tile floor and a dark archway&#10;&#10;Description automatically generated">
            <a:extLst>
              <a:ext uri="{FF2B5EF4-FFF2-40B4-BE49-F238E27FC236}">
                <a16:creationId xmlns:a16="http://schemas.microsoft.com/office/drawing/2014/main" id="{EC569410-4B47-C73B-5532-5EA90C560A9C}"/>
              </a:ext>
            </a:extLst>
          </p:cNvPr>
          <p:cNvPicPr>
            <a:picLocks noChangeAspect="1"/>
          </p:cNvPicPr>
          <p:nvPr/>
        </p:nvPicPr>
        <p:blipFill>
          <a:blip r:embed="rId2">
            <a:alphaModFix amt="40000"/>
          </a:blip>
          <a:srcRect l="767" r="2789" b="1"/>
          <a:stretch/>
        </p:blipFill>
        <p:spPr>
          <a:xfrm>
            <a:off x="20" y="10"/>
            <a:ext cx="12191980" cy="6857985"/>
          </a:xfrm>
          <a:prstGeom prst="rect">
            <a:avLst/>
          </a:prstGeom>
        </p:spPr>
      </p:pic>
      <p:sp>
        <p:nvSpPr>
          <p:cNvPr id="2" name="Title 1">
            <a:extLst>
              <a:ext uri="{FF2B5EF4-FFF2-40B4-BE49-F238E27FC236}">
                <a16:creationId xmlns:a16="http://schemas.microsoft.com/office/drawing/2014/main" id="{E107FECC-B229-7D29-C84C-5CACE1579FF5}"/>
              </a:ext>
            </a:extLst>
          </p:cNvPr>
          <p:cNvSpPr>
            <a:spLocks noGrp="1"/>
          </p:cNvSpPr>
          <p:nvPr>
            <p:ph type="ctrTitle"/>
          </p:nvPr>
        </p:nvSpPr>
        <p:spPr>
          <a:xfrm>
            <a:off x="914401" y="2909456"/>
            <a:ext cx="7393922" cy="3066469"/>
          </a:xfrm>
        </p:spPr>
        <p:txBody>
          <a:bodyPr anchor="b">
            <a:normAutofit/>
          </a:bodyPr>
          <a:lstStyle/>
          <a:p>
            <a:pPr>
              <a:lnSpc>
                <a:spcPct val="90000"/>
              </a:lnSpc>
            </a:pPr>
            <a:r>
              <a:rPr lang="en-GB" sz="5000" b="1" i="0" u="none" strike="noStrike" dirty="0">
                <a:solidFill>
                  <a:srgbClr val="FFFFFF"/>
                </a:solidFill>
                <a:effectLst/>
                <a:latin typeface="Arial" panose="020B0604020202020204" pitchFamily="34" charset="0"/>
              </a:rPr>
              <a:t>Trauma on the screen: The techniques utilised by </a:t>
            </a:r>
            <a:r>
              <a:rPr lang="en-GB" sz="5000" b="1" i="1" u="none" strike="noStrike" dirty="0">
                <a:solidFill>
                  <a:srgbClr val="FFFFFF"/>
                </a:solidFill>
                <a:effectLst/>
                <a:latin typeface="Arial" panose="020B0604020202020204" pitchFamily="34" charset="0"/>
              </a:rPr>
              <a:t>Russian Doll </a:t>
            </a:r>
            <a:r>
              <a:rPr lang="en-GB" sz="5000" b="1" i="0" u="none" strike="noStrike" dirty="0">
                <a:solidFill>
                  <a:srgbClr val="FFFFFF"/>
                </a:solidFill>
                <a:effectLst/>
                <a:latin typeface="Arial" panose="020B0604020202020204" pitchFamily="34" charset="0"/>
              </a:rPr>
              <a:t>(2019) to represent trauma</a:t>
            </a:r>
            <a:endParaRPr lang="en-GB" sz="5000" dirty="0">
              <a:solidFill>
                <a:srgbClr val="FFFFFF"/>
              </a:solidFill>
            </a:endParaRPr>
          </a:p>
        </p:txBody>
      </p:sp>
      <p:cxnSp>
        <p:nvCxnSpPr>
          <p:cNvPr id="12" name="Straight Connector 11">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6272784"/>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D11D51-D3E9-C071-CCCE-3797DD0E2441}"/>
              </a:ext>
            </a:extLst>
          </p:cNvPr>
          <p:cNvSpPr txBox="1"/>
          <p:nvPr/>
        </p:nvSpPr>
        <p:spPr>
          <a:xfrm>
            <a:off x="992570" y="6442279"/>
            <a:ext cx="4724400" cy="246221"/>
          </a:xfrm>
          <a:prstGeom prst="rect">
            <a:avLst/>
          </a:prstGeom>
          <a:noFill/>
        </p:spPr>
        <p:txBody>
          <a:bodyPr wrap="square" rtlCol="0">
            <a:spAutoFit/>
          </a:bodyPr>
          <a:lstStyle/>
          <a:p>
            <a:r>
              <a:rPr lang="en-GB" sz="1000" dirty="0"/>
              <a:t>Background image 1. My screenshot (Russian Doll,2019)</a:t>
            </a:r>
          </a:p>
        </p:txBody>
      </p:sp>
    </p:spTree>
    <p:extLst>
      <p:ext uri="{BB962C8B-B14F-4D97-AF65-F5344CB8AC3E}">
        <p14:creationId xmlns:p14="http://schemas.microsoft.com/office/powerpoint/2010/main" val="182658734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EF3EA6-1F19-6AEB-225F-1E530C859D3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9207-F085-3A6C-5886-629D5665A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644A821A-56C9-53DC-FB61-718D5193D915}"/>
              </a:ext>
            </a:extLst>
          </p:cNvPr>
          <p:cNvPicPr>
            <a:picLocks noChangeAspect="1"/>
          </p:cNvPicPr>
          <p:nvPr/>
        </p:nvPicPr>
        <p:blipFill>
          <a:blip r:embed="rId2">
            <a:alphaModFix amt="50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26608B3F-0064-5F71-A689-33CD379700AC}"/>
              </a:ext>
            </a:extLst>
          </p:cNvPr>
          <p:cNvSpPr txBox="1"/>
          <p:nvPr/>
        </p:nvSpPr>
        <p:spPr>
          <a:xfrm>
            <a:off x="1742553" y="180438"/>
            <a:ext cx="8700818" cy="769441"/>
          </a:xfrm>
          <a:prstGeom prst="rect">
            <a:avLst/>
          </a:prstGeom>
          <a:noFill/>
        </p:spPr>
        <p:txBody>
          <a:bodyPr wrap="square">
            <a:spAutoFit/>
          </a:bodyPr>
          <a:lstStyle/>
          <a:p>
            <a:pPr algn="ctr"/>
            <a:r>
              <a:rPr lang="en-GB" sz="4400" dirty="0">
                <a:solidFill>
                  <a:srgbClr val="000000"/>
                </a:solidFill>
                <a:latin typeface="Arial" panose="020B0604020202020204" pitchFamily="34" charset="0"/>
              </a:rPr>
              <a:t>Further discussion</a:t>
            </a:r>
            <a:endParaRPr lang="en-GB" sz="4400" dirty="0"/>
          </a:p>
        </p:txBody>
      </p:sp>
      <p:sp>
        <p:nvSpPr>
          <p:cNvPr id="10" name="TextBox 9">
            <a:extLst>
              <a:ext uri="{FF2B5EF4-FFF2-40B4-BE49-F238E27FC236}">
                <a16:creationId xmlns:a16="http://schemas.microsoft.com/office/drawing/2014/main" id="{935695EC-959F-78A7-F091-430961B02A03}"/>
              </a:ext>
            </a:extLst>
          </p:cNvPr>
          <p:cNvSpPr txBox="1"/>
          <p:nvPr/>
        </p:nvSpPr>
        <p:spPr>
          <a:xfrm>
            <a:off x="2066885" y="2413334"/>
            <a:ext cx="8052153" cy="2585323"/>
          </a:xfrm>
          <a:prstGeom prst="rect">
            <a:avLst/>
          </a:prstGeom>
          <a:noFill/>
        </p:spPr>
        <p:txBody>
          <a:bodyPr wrap="square">
            <a:spAutoFit/>
          </a:bodyPr>
          <a:lstStyle/>
          <a:p>
            <a:pPr marL="285750" indent="-285750" algn="just">
              <a:buFont typeface="Arial" panose="020B0604020202020204" pitchFamily="34" charset="0"/>
              <a:buChar char="•"/>
            </a:pPr>
            <a:r>
              <a:rPr lang="en-GB" dirty="0">
                <a:solidFill>
                  <a:srgbClr val="000000"/>
                </a:solidFill>
                <a:latin typeface="Arial" panose="020B0604020202020204" pitchFamily="34" charset="0"/>
              </a:rPr>
              <a:t>I would be curious to explore other creative techniques the creators of Russian Doll utilised such as their use of music, Mise-</a:t>
            </a:r>
            <a:r>
              <a:rPr lang="en-GB" dirty="0" err="1">
                <a:solidFill>
                  <a:srgbClr val="000000"/>
                </a:solidFill>
                <a:latin typeface="Arial" panose="020B0604020202020204" pitchFamily="34" charset="0"/>
              </a:rPr>
              <a:t>en</a:t>
            </a:r>
            <a:r>
              <a:rPr lang="en-GB" dirty="0">
                <a:solidFill>
                  <a:srgbClr val="000000"/>
                </a:solidFill>
                <a:latin typeface="Arial" panose="020B0604020202020204" pitchFamily="34" charset="0"/>
              </a:rPr>
              <a:t>-</a:t>
            </a:r>
            <a:r>
              <a:rPr lang="en-GB" dirty="0" err="1">
                <a:solidFill>
                  <a:srgbClr val="000000"/>
                </a:solidFill>
                <a:latin typeface="Arial" panose="020B0604020202020204" pitchFamily="34" charset="0"/>
              </a:rPr>
              <a:t>Scène</a:t>
            </a:r>
            <a:r>
              <a:rPr lang="en-GB" dirty="0">
                <a:solidFill>
                  <a:srgbClr val="000000"/>
                </a:solidFill>
                <a:latin typeface="Arial" panose="020B0604020202020204" pitchFamily="34" charset="0"/>
              </a:rPr>
              <a:t>, colour theory, and culture commentary</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I find works such as Russian Doll great study pieces due to its depth and full use of the medium to convey complex themes</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The second season of Russian Doll also has a lot to offer, and I feel they push the visual techniques even further than the first season</a:t>
            </a:r>
          </a:p>
        </p:txBody>
      </p:sp>
    </p:spTree>
    <p:extLst>
      <p:ext uri="{BB962C8B-B14F-4D97-AF65-F5344CB8AC3E}">
        <p14:creationId xmlns:p14="http://schemas.microsoft.com/office/powerpoint/2010/main" val="2486639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9A4CA3-9774-FBA3-6EC9-B4793D537FA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46848C-C562-FE06-B563-4248697DE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A459DEC5-4B79-5659-106E-2A07A3618AA2}"/>
              </a:ext>
            </a:extLst>
          </p:cNvPr>
          <p:cNvPicPr>
            <a:picLocks noChangeAspect="1"/>
          </p:cNvPicPr>
          <p:nvPr/>
        </p:nvPicPr>
        <p:blipFill>
          <a:blip r:embed="rId2">
            <a:alphaModFix amt="35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5FB14D87-46A7-BDD5-FCC1-65973BD660E8}"/>
              </a:ext>
            </a:extLst>
          </p:cNvPr>
          <p:cNvSpPr txBox="1"/>
          <p:nvPr/>
        </p:nvSpPr>
        <p:spPr>
          <a:xfrm>
            <a:off x="3341657" y="320003"/>
            <a:ext cx="5799107" cy="769441"/>
          </a:xfrm>
          <a:prstGeom prst="rect">
            <a:avLst/>
          </a:prstGeom>
          <a:noFill/>
        </p:spPr>
        <p:txBody>
          <a:bodyPr wrap="square">
            <a:spAutoFit/>
          </a:bodyPr>
          <a:lstStyle/>
          <a:p>
            <a:pPr algn="ctr"/>
            <a:r>
              <a:rPr lang="en-GB" sz="4400" b="0" i="0" u="none" strike="noStrike" dirty="0">
                <a:solidFill>
                  <a:srgbClr val="000000"/>
                </a:solidFill>
                <a:effectLst/>
                <a:latin typeface="Arial" panose="020B0604020202020204" pitchFamily="34" charset="0"/>
              </a:rPr>
              <a:t>Images</a:t>
            </a:r>
            <a:endParaRPr lang="en-GB" sz="4400" dirty="0"/>
          </a:p>
        </p:txBody>
      </p:sp>
      <p:sp>
        <p:nvSpPr>
          <p:cNvPr id="2" name="TextBox 1">
            <a:extLst>
              <a:ext uri="{FF2B5EF4-FFF2-40B4-BE49-F238E27FC236}">
                <a16:creationId xmlns:a16="http://schemas.microsoft.com/office/drawing/2014/main" id="{3F2724FF-0DF6-8842-3435-E79F6C501A8A}"/>
              </a:ext>
            </a:extLst>
          </p:cNvPr>
          <p:cNvSpPr txBox="1"/>
          <p:nvPr/>
        </p:nvSpPr>
        <p:spPr>
          <a:xfrm>
            <a:off x="798231" y="1797636"/>
            <a:ext cx="7894320" cy="3693319"/>
          </a:xfrm>
          <a:prstGeom prst="rect">
            <a:avLst/>
          </a:prstGeom>
          <a:noFill/>
        </p:spPr>
        <p:txBody>
          <a:bodyPr wrap="square" rtlCol="0">
            <a:spAutoFit/>
          </a:bodyPr>
          <a:lstStyle/>
          <a:p>
            <a:r>
              <a:rPr lang="en-GB" dirty="0"/>
              <a:t>Background image 1. </a:t>
            </a:r>
            <a:r>
              <a:rPr lang="en-GB" i="1" dirty="0"/>
              <a:t>Russian Doll </a:t>
            </a:r>
            <a:r>
              <a:rPr lang="en-GB" dirty="0"/>
              <a:t>(2019) [Screenshot] Available at: </a:t>
            </a:r>
            <a:r>
              <a:rPr lang="en-GB" dirty="0">
                <a:hlinkClick r:id="rId3"/>
              </a:rPr>
              <a:t>https://www.netflix.com</a:t>
            </a:r>
            <a:r>
              <a:rPr lang="en-GB" dirty="0"/>
              <a:t>.</a:t>
            </a:r>
          </a:p>
          <a:p>
            <a:endParaRPr lang="en-GB" dirty="0"/>
          </a:p>
          <a:p>
            <a:r>
              <a:rPr lang="en-GB" dirty="0"/>
              <a:t>Image 1. </a:t>
            </a:r>
            <a:r>
              <a:rPr lang="en-GB" i="1" dirty="0"/>
              <a:t>Russian Doll </a:t>
            </a:r>
            <a:r>
              <a:rPr lang="en-GB" dirty="0"/>
              <a:t>(2019) [Screenshot] Available at: </a:t>
            </a:r>
            <a:r>
              <a:rPr lang="en-GB" dirty="0">
                <a:hlinkClick r:id="rId3"/>
              </a:rPr>
              <a:t>https://www.netflix.com</a:t>
            </a:r>
            <a:r>
              <a:rPr lang="en-GB" dirty="0"/>
              <a:t>.</a:t>
            </a:r>
          </a:p>
          <a:p>
            <a:endParaRPr lang="en-GB" dirty="0"/>
          </a:p>
          <a:p>
            <a:r>
              <a:rPr lang="en-GB" dirty="0"/>
              <a:t>Image 2. </a:t>
            </a:r>
            <a:r>
              <a:rPr lang="en-GB" i="1" dirty="0"/>
              <a:t>12 Steps of the Hero’s Journey</a:t>
            </a:r>
            <a:r>
              <a:rPr lang="en-GB" dirty="0"/>
              <a:t>, </a:t>
            </a:r>
            <a:r>
              <a:rPr lang="en-GB" dirty="0" err="1"/>
              <a:t>StoryFlint</a:t>
            </a:r>
            <a:r>
              <a:rPr lang="en-GB" dirty="0"/>
              <a:t> [Image] Available at: </a:t>
            </a:r>
            <a:r>
              <a:rPr lang="en-GB" dirty="0">
                <a:hlinkClick r:id="rId4"/>
              </a:rPr>
              <a:t>https://www.storyflint.com/blog/heros-journey-christopher-vogler</a:t>
            </a:r>
            <a:endParaRPr lang="en-GB" dirty="0"/>
          </a:p>
          <a:p>
            <a:endParaRPr lang="en-GB" dirty="0"/>
          </a:p>
          <a:p>
            <a:r>
              <a:rPr lang="en-GB" dirty="0"/>
              <a:t>Image 3, 4, 5, 6, 7, &amp; 8. </a:t>
            </a:r>
            <a:r>
              <a:rPr lang="en-GB" i="1" dirty="0"/>
              <a:t>Russian Doll </a:t>
            </a:r>
            <a:r>
              <a:rPr lang="en-GB" dirty="0"/>
              <a:t>(2019) [Screenshot] Available at: </a:t>
            </a:r>
            <a:r>
              <a:rPr lang="en-GB" dirty="0">
                <a:hlinkClick r:id="rId3"/>
              </a:rPr>
              <a:t>https://www.netflix.com</a:t>
            </a:r>
            <a:r>
              <a:rPr lang="en-GB" dirty="0"/>
              <a:t>.</a:t>
            </a:r>
          </a:p>
          <a:p>
            <a:endParaRPr lang="en-GB" dirty="0"/>
          </a:p>
          <a:p>
            <a:endParaRPr lang="en-GB" dirty="0"/>
          </a:p>
        </p:txBody>
      </p:sp>
    </p:spTree>
    <p:extLst>
      <p:ext uri="{BB962C8B-B14F-4D97-AF65-F5344CB8AC3E}">
        <p14:creationId xmlns:p14="http://schemas.microsoft.com/office/powerpoint/2010/main" val="44002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D09723-B302-5E26-89EA-9FC34415D8C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CF83E7C-204C-26F0-AF79-5217C49EE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51F0123D-A3D5-FABA-4027-5253FA568C32}"/>
              </a:ext>
            </a:extLst>
          </p:cNvPr>
          <p:cNvPicPr>
            <a:picLocks noChangeAspect="1"/>
          </p:cNvPicPr>
          <p:nvPr/>
        </p:nvPicPr>
        <p:blipFill>
          <a:blip r:embed="rId2">
            <a:alphaModFix amt="35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A9719ADD-9D4B-E2F5-CAD1-6120AB7DA7A8}"/>
              </a:ext>
            </a:extLst>
          </p:cNvPr>
          <p:cNvSpPr txBox="1"/>
          <p:nvPr/>
        </p:nvSpPr>
        <p:spPr>
          <a:xfrm>
            <a:off x="3341657" y="320003"/>
            <a:ext cx="5799107" cy="769441"/>
          </a:xfrm>
          <a:prstGeom prst="rect">
            <a:avLst/>
          </a:prstGeom>
          <a:noFill/>
        </p:spPr>
        <p:txBody>
          <a:bodyPr wrap="square">
            <a:spAutoFit/>
          </a:bodyPr>
          <a:lstStyle/>
          <a:p>
            <a:pPr algn="ctr"/>
            <a:r>
              <a:rPr lang="en-GB" sz="4400" b="0" i="0" u="none" strike="noStrike" dirty="0">
                <a:solidFill>
                  <a:srgbClr val="000000"/>
                </a:solidFill>
                <a:effectLst/>
                <a:latin typeface="Arial" panose="020B0604020202020204" pitchFamily="34" charset="0"/>
              </a:rPr>
              <a:t>Videos</a:t>
            </a:r>
            <a:endParaRPr lang="en-GB" sz="4400" dirty="0"/>
          </a:p>
        </p:txBody>
      </p:sp>
      <p:sp>
        <p:nvSpPr>
          <p:cNvPr id="2" name="TextBox 1">
            <a:extLst>
              <a:ext uri="{FF2B5EF4-FFF2-40B4-BE49-F238E27FC236}">
                <a16:creationId xmlns:a16="http://schemas.microsoft.com/office/drawing/2014/main" id="{327BE5FC-9B17-B7CE-4FDA-033D27EDB8EF}"/>
              </a:ext>
            </a:extLst>
          </p:cNvPr>
          <p:cNvSpPr txBox="1"/>
          <p:nvPr/>
        </p:nvSpPr>
        <p:spPr>
          <a:xfrm>
            <a:off x="798231" y="1797636"/>
            <a:ext cx="7894320" cy="2031325"/>
          </a:xfrm>
          <a:prstGeom prst="rect">
            <a:avLst/>
          </a:prstGeom>
          <a:noFill/>
        </p:spPr>
        <p:txBody>
          <a:bodyPr wrap="square" rtlCol="0">
            <a:spAutoFit/>
          </a:bodyPr>
          <a:lstStyle/>
          <a:p>
            <a:r>
              <a:rPr lang="en-GB" dirty="0"/>
              <a:t>Vid 1, 2, 3, &amp; 4. “The Great Escape” </a:t>
            </a:r>
            <a:r>
              <a:rPr lang="en-GB" i="1" dirty="0"/>
              <a:t>Russian Doll</a:t>
            </a:r>
            <a:r>
              <a:rPr lang="en-GB" dirty="0"/>
              <a:t> (2019). Season 1, Episode 2. Netflix. Available at: </a:t>
            </a:r>
            <a:r>
              <a:rPr lang="en-GB" dirty="0">
                <a:hlinkClick r:id="rId3"/>
              </a:rPr>
              <a:t>https://www.netflix.com</a:t>
            </a:r>
            <a:r>
              <a:rPr lang="en-GB" dirty="0"/>
              <a:t>.</a:t>
            </a:r>
          </a:p>
          <a:p>
            <a:endParaRPr lang="en-GB" dirty="0"/>
          </a:p>
          <a:p>
            <a:r>
              <a:rPr lang="en-GB" dirty="0"/>
              <a:t>Vid 5 &amp; 6. “The Way Out” </a:t>
            </a:r>
            <a:r>
              <a:rPr lang="en-GB" i="1" dirty="0"/>
              <a:t>Russian Doll </a:t>
            </a:r>
            <a:r>
              <a:rPr lang="en-GB" dirty="0"/>
              <a:t>(2019). Season 1, episode 7. Netflix. Available at: </a:t>
            </a:r>
            <a:r>
              <a:rPr lang="en-GB" dirty="0">
                <a:hlinkClick r:id="rId3"/>
              </a:rPr>
              <a:t>https://www.netflix.com</a:t>
            </a:r>
            <a:r>
              <a:rPr lang="en-GB" dirty="0"/>
              <a:t>.</a:t>
            </a:r>
          </a:p>
          <a:p>
            <a:endParaRPr lang="en-GB" dirty="0"/>
          </a:p>
          <a:p>
            <a:endParaRPr lang="en-GB" dirty="0"/>
          </a:p>
        </p:txBody>
      </p:sp>
    </p:spTree>
    <p:extLst>
      <p:ext uri="{BB962C8B-B14F-4D97-AF65-F5344CB8AC3E}">
        <p14:creationId xmlns:p14="http://schemas.microsoft.com/office/powerpoint/2010/main" val="130320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7B5D8B-649A-76D5-845D-CE36BBCB70C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6321F4-26EA-2CEC-48A6-4B35902E1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61975901-EC84-63EC-48AF-9AC246B860A4}"/>
              </a:ext>
            </a:extLst>
          </p:cNvPr>
          <p:cNvPicPr>
            <a:picLocks noChangeAspect="1"/>
          </p:cNvPicPr>
          <p:nvPr/>
        </p:nvPicPr>
        <p:blipFill>
          <a:blip r:embed="rId2">
            <a:alphaModFix amt="35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0EF6BF58-94D2-F383-80BE-67499E1BE092}"/>
              </a:ext>
            </a:extLst>
          </p:cNvPr>
          <p:cNvSpPr txBox="1"/>
          <p:nvPr/>
        </p:nvSpPr>
        <p:spPr>
          <a:xfrm>
            <a:off x="3341657" y="320003"/>
            <a:ext cx="5799107" cy="769441"/>
          </a:xfrm>
          <a:prstGeom prst="rect">
            <a:avLst/>
          </a:prstGeom>
          <a:noFill/>
        </p:spPr>
        <p:txBody>
          <a:bodyPr wrap="square">
            <a:spAutoFit/>
          </a:bodyPr>
          <a:lstStyle/>
          <a:p>
            <a:pPr algn="ctr"/>
            <a:r>
              <a:rPr lang="en-GB" sz="4400" b="0" i="0" u="none" strike="noStrike" dirty="0">
                <a:solidFill>
                  <a:srgbClr val="000000"/>
                </a:solidFill>
                <a:effectLst/>
                <a:latin typeface="Arial" panose="020B0604020202020204" pitchFamily="34" charset="0"/>
              </a:rPr>
              <a:t>References</a:t>
            </a:r>
            <a:endParaRPr lang="en-GB" sz="4400" dirty="0"/>
          </a:p>
        </p:txBody>
      </p:sp>
      <p:sp>
        <p:nvSpPr>
          <p:cNvPr id="2" name="TextBox 1">
            <a:extLst>
              <a:ext uri="{FF2B5EF4-FFF2-40B4-BE49-F238E27FC236}">
                <a16:creationId xmlns:a16="http://schemas.microsoft.com/office/drawing/2014/main" id="{92A21763-261D-212C-C987-2663551852F4}"/>
              </a:ext>
            </a:extLst>
          </p:cNvPr>
          <p:cNvSpPr txBox="1"/>
          <p:nvPr/>
        </p:nvSpPr>
        <p:spPr>
          <a:xfrm>
            <a:off x="798230" y="1225689"/>
            <a:ext cx="10174569" cy="5909310"/>
          </a:xfrm>
          <a:prstGeom prst="rect">
            <a:avLst/>
          </a:prstGeom>
          <a:noFill/>
        </p:spPr>
        <p:txBody>
          <a:bodyPr wrap="square" rtlCol="0">
            <a:spAutoFit/>
          </a:bodyPr>
          <a:lstStyle/>
          <a:p>
            <a:pPr algn="just" rtl="0"/>
            <a:r>
              <a:rPr lang="en-GB" sz="1800" b="0" i="0" u="none" strike="noStrike" dirty="0">
                <a:solidFill>
                  <a:srgbClr val="2C3E50"/>
                </a:solidFill>
                <a:effectLst/>
                <a:latin typeface="+mj-lt"/>
              </a:rPr>
              <a:t>Hodgin, N. and Thakkar, A. (2017) ‘Introduction: Trauma Studies, Film and the Scar Motif’, Springer eBooks, pp. 7. Available at: </a:t>
            </a:r>
            <a:r>
              <a:rPr lang="en-GB" sz="1800" b="0" i="0" u="none" strike="noStrike" dirty="0">
                <a:solidFill>
                  <a:srgbClr val="2C3E50"/>
                </a:solidFill>
                <a:effectLst/>
                <a:latin typeface="+mj-lt"/>
                <a:hlinkClick r:id="rId3"/>
              </a:rPr>
              <a:t>https://doi.org/10.1007/978-3-319-41024-1_1</a:t>
            </a:r>
            <a:r>
              <a:rPr lang="en-GB" sz="1800" b="0" i="0" u="none" strike="noStrike" dirty="0">
                <a:solidFill>
                  <a:srgbClr val="2C3E50"/>
                </a:solidFill>
                <a:effectLst/>
                <a:latin typeface="+mj-lt"/>
              </a:rPr>
              <a:t>.</a:t>
            </a:r>
          </a:p>
          <a:p>
            <a:pPr algn="just" rtl="0"/>
            <a:endParaRPr lang="en-GB" sz="1800" b="0" i="0" u="none" strike="noStrike" dirty="0">
              <a:solidFill>
                <a:srgbClr val="2C3E50"/>
              </a:solidFill>
              <a:effectLst/>
              <a:latin typeface="+mj-lt"/>
            </a:endParaRPr>
          </a:p>
          <a:p>
            <a:pPr algn="just" rtl="0"/>
            <a:r>
              <a:rPr lang="en-GB" sz="1800" b="0" i="0" u="none" strike="noStrike" dirty="0">
                <a:solidFill>
                  <a:srgbClr val="2C3E50"/>
                </a:solidFill>
                <a:effectLst/>
                <a:latin typeface="+mj-lt"/>
              </a:rPr>
              <a:t>Quinlivan, D. (2014) ‘Film, healing and the body in crisis: a twenty-first century aesthetics of hope and reparation’, </a:t>
            </a:r>
            <a:r>
              <a:rPr lang="en-GB" sz="1800" b="0" i="1" u="none" strike="noStrike" dirty="0">
                <a:solidFill>
                  <a:srgbClr val="2C3E50"/>
                </a:solidFill>
                <a:effectLst/>
                <a:latin typeface="+mj-lt"/>
              </a:rPr>
              <a:t>Screen</a:t>
            </a:r>
            <a:r>
              <a:rPr lang="en-GB" sz="1800" b="0" i="0" u="none" strike="noStrike" dirty="0">
                <a:solidFill>
                  <a:srgbClr val="2C3E50"/>
                </a:solidFill>
                <a:effectLst/>
                <a:latin typeface="+mj-lt"/>
              </a:rPr>
              <a:t>, 55(1), pp. 103–117. Available at: </a:t>
            </a:r>
            <a:r>
              <a:rPr lang="en-GB" sz="1800" b="0" i="0" u="sng" strike="noStrike" dirty="0">
                <a:solidFill>
                  <a:srgbClr val="1155CC"/>
                </a:solidFill>
                <a:effectLst/>
                <a:latin typeface="+mj-lt"/>
                <a:hlinkClick r:id="rId4"/>
              </a:rPr>
              <a:t>https://doi.org/10.1093/screen/hjt053</a:t>
            </a:r>
            <a:r>
              <a:rPr lang="en-GB" sz="1800" b="0" i="0" u="none" strike="noStrike" dirty="0">
                <a:solidFill>
                  <a:srgbClr val="2C3E50"/>
                </a:solidFill>
                <a:effectLst/>
                <a:latin typeface="+mj-lt"/>
              </a:rPr>
              <a:t>.</a:t>
            </a:r>
            <a:endParaRPr lang="en-GB" b="0" dirty="0">
              <a:effectLst/>
              <a:latin typeface="+mj-lt"/>
            </a:endParaRPr>
          </a:p>
          <a:p>
            <a:pPr algn="just" rtl="0"/>
            <a:br>
              <a:rPr lang="en-GB" dirty="0">
                <a:latin typeface="+mj-lt"/>
              </a:rPr>
            </a:br>
            <a:r>
              <a:rPr lang="en-GB" sz="1800" b="0" i="0" u="none" strike="noStrike" dirty="0">
                <a:solidFill>
                  <a:srgbClr val="2C3E50"/>
                </a:solidFill>
                <a:effectLst/>
                <a:latin typeface="+mj-lt"/>
              </a:rPr>
              <a:t>Hazen, M. (2020) ‘Exploring narrative complexity in Outer Wilds: A textual analysis on how user agency and a time-loop influence the narrative complexity’, BA. Thesis. Utrecht University. Available at: </a:t>
            </a:r>
            <a:r>
              <a:rPr lang="en-GB" sz="1800" b="0" i="0" u="sng" strike="noStrike" dirty="0">
                <a:solidFill>
                  <a:srgbClr val="1155CC"/>
                </a:solidFill>
                <a:effectLst/>
                <a:latin typeface="+mj-lt"/>
                <a:hlinkClick r:id="rId5"/>
              </a:rPr>
              <a:t>https://studenttheses.uu.nl/handle/20.500.12932/865</a:t>
            </a:r>
            <a:endParaRPr lang="en-GB" b="0" dirty="0">
              <a:effectLst/>
              <a:latin typeface="+mj-lt"/>
            </a:endParaRPr>
          </a:p>
          <a:p>
            <a:pPr algn="just" rtl="0"/>
            <a:br>
              <a:rPr lang="en-GB" b="0" dirty="0">
                <a:effectLst/>
                <a:latin typeface="+mj-lt"/>
              </a:rPr>
            </a:br>
            <a:r>
              <a:rPr lang="en-GB" sz="1800" b="0" i="0" u="none" strike="noStrike" dirty="0" err="1">
                <a:solidFill>
                  <a:srgbClr val="2C3E50"/>
                </a:solidFill>
                <a:effectLst/>
                <a:latin typeface="+mj-lt"/>
              </a:rPr>
              <a:t>Cabeen</a:t>
            </a:r>
            <a:r>
              <a:rPr lang="en-GB" sz="1800" b="0" i="0" u="none" strike="noStrike" dirty="0">
                <a:solidFill>
                  <a:srgbClr val="2C3E50"/>
                </a:solidFill>
                <a:effectLst/>
                <a:latin typeface="+mj-lt"/>
              </a:rPr>
              <a:t>, C. (2023) ‘Trauma Responses in Social Choreography: Accessing Agency and Opportunities for Healing through Mindful Embodiment’, </a:t>
            </a:r>
            <a:r>
              <a:rPr lang="en-GB" sz="1800" b="0" i="1" u="none" strike="noStrike" dirty="0">
                <a:solidFill>
                  <a:srgbClr val="2C3E50"/>
                </a:solidFill>
                <a:effectLst/>
                <a:latin typeface="+mj-lt"/>
              </a:rPr>
              <a:t>Arts</a:t>
            </a:r>
            <a:r>
              <a:rPr lang="en-GB" sz="1800" b="0" i="0" u="none" strike="noStrike" dirty="0">
                <a:solidFill>
                  <a:srgbClr val="2C3E50"/>
                </a:solidFill>
                <a:effectLst/>
                <a:latin typeface="+mj-lt"/>
              </a:rPr>
              <a:t>, 13(1), pp. 4–4. Available at: </a:t>
            </a:r>
            <a:r>
              <a:rPr lang="en-GB" sz="1800" b="0" i="0" u="sng" strike="noStrike" dirty="0">
                <a:solidFill>
                  <a:srgbClr val="1155CC"/>
                </a:solidFill>
                <a:effectLst/>
                <a:latin typeface="+mj-lt"/>
                <a:hlinkClick r:id="rId6"/>
              </a:rPr>
              <a:t>https://doi.org/10.3390/arts13010004</a:t>
            </a:r>
            <a:r>
              <a:rPr lang="en-GB" sz="1800" b="0" i="0" u="none" strike="noStrike" dirty="0">
                <a:solidFill>
                  <a:srgbClr val="2C3E50"/>
                </a:solidFill>
                <a:effectLst/>
                <a:latin typeface="+mj-lt"/>
              </a:rPr>
              <a:t>.</a:t>
            </a:r>
            <a:endParaRPr lang="en-GB" b="0" dirty="0">
              <a:effectLst/>
              <a:latin typeface="+mj-lt"/>
            </a:endParaRPr>
          </a:p>
          <a:p>
            <a:pPr algn="just" rtl="0"/>
            <a:br>
              <a:rPr lang="en-GB" b="0" dirty="0">
                <a:effectLst/>
                <a:latin typeface="+mj-lt"/>
              </a:rPr>
            </a:br>
            <a:r>
              <a:rPr lang="en-GB" sz="1800" b="0" i="0" u="none" strike="noStrike" dirty="0" err="1">
                <a:solidFill>
                  <a:srgbClr val="2C3E50"/>
                </a:solidFill>
                <a:effectLst/>
                <a:latin typeface="+mj-lt"/>
              </a:rPr>
              <a:t>Graßl</a:t>
            </a:r>
            <a:r>
              <a:rPr lang="en-GB" sz="1800" b="0" i="0" u="none" strike="noStrike" dirty="0">
                <a:solidFill>
                  <a:srgbClr val="2C3E50"/>
                </a:solidFill>
                <a:effectLst/>
                <a:latin typeface="+mj-lt"/>
              </a:rPr>
              <a:t>, K. (2018) </a:t>
            </a:r>
            <a:r>
              <a:rPr lang="en-GB" sz="1800" b="0" i="1" u="none" strike="noStrike" dirty="0">
                <a:solidFill>
                  <a:srgbClr val="2C3E50"/>
                </a:solidFill>
                <a:effectLst/>
                <a:latin typeface="+mj-lt"/>
              </a:rPr>
              <a:t>The representation of drugs in movies: narrative and social functions</a:t>
            </a:r>
            <a:r>
              <a:rPr lang="en-GB" sz="1800" b="0" i="0" u="none" strike="noStrike" dirty="0">
                <a:solidFill>
                  <a:srgbClr val="2C3E50"/>
                </a:solidFill>
                <a:effectLst/>
                <a:latin typeface="+mj-lt"/>
              </a:rPr>
              <a:t>. Thesis. Available at: </a:t>
            </a:r>
            <a:r>
              <a:rPr lang="en-GB" sz="1800" b="0" i="0" u="sng" strike="noStrike" dirty="0">
                <a:solidFill>
                  <a:srgbClr val="1155CC"/>
                </a:solidFill>
                <a:effectLst/>
                <a:latin typeface="+mj-lt"/>
                <a:hlinkClick r:id="rId7"/>
              </a:rPr>
              <a:t>https://unipub.uni-graz.at/obvugrhs/2878997</a:t>
            </a:r>
            <a:r>
              <a:rPr lang="en-GB" sz="1800" b="0" i="0" u="none" strike="noStrike" dirty="0">
                <a:solidFill>
                  <a:srgbClr val="2C3E50"/>
                </a:solidFill>
                <a:effectLst/>
                <a:latin typeface="+mj-lt"/>
              </a:rPr>
              <a:t>.</a:t>
            </a:r>
            <a:endParaRPr lang="en-GB" b="0" dirty="0">
              <a:effectLst/>
              <a:latin typeface="+mj-lt"/>
            </a:endParaRPr>
          </a:p>
          <a:p>
            <a:pPr algn="just" rtl="0"/>
            <a:br>
              <a:rPr lang="en-GB" b="0" dirty="0">
                <a:effectLst/>
                <a:latin typeface="+mj-lt"/>
              </a:rPr>
            </a:br>
            <a:r>
              <a:rPr lang="en-GB" sz="1800" b="0" i="0" u="none" strike="noStrike" dirty="0">
                <a:solidFill>
                  <a:srgbClr val="2C3E50"/>
                </a:solidFill>
                <a:effectLst/>
                <a:latin typeface="+mj-lt"/>
              </a:rPr>
              <a:t>van der Kolk, B. (2014) </a:t>
            </a:r>
            <a:r>
              <a:rPr lang="en-GB" sz="1800" b="0" i="1" u="none" strike="noStrike" dirty="0">
                <a:solidFill>
                  <a:srgbClr val="2C3E50"/>
                </a:solidFill>
                <a:effectLst/>
                <a:latin typeface="+mj-lt"/>
              </a:rPr>
              <a:t>The Body Keeps the Score: Brain, Mind, and Body in the Healing of Trauma</a:t>
            </a:r>
            <a:r>
              <a:rPr lang="en-GB" sz="1800" b="0" i="0" u="none" strike="noStrike" dirty="0">
                <a:solidFill>
                  <a:srgbClr val="2C3E50"/>
                </a:solidFill>
                <a:effectLst/>
                <a:latin typeface="+mj-lt"/>
              </a:rPr>
              <a:t>. London: Penguin Books.</a:t>
            </a:r>
            <a:endParaRPr lang="en-GB" b="0" dirty="0">
              <a:effectLst/>
              <a:latin typeface="+mj-lt"/>
            </a:endParaRPr>
          </a:p>
          <a:p>
            <a:br>
              <a:rPr lang="en-GB" dirty="0">
                <a:latin typeface="+mj-lt"/>
              </a:rPr>
            </a:br>
            <a:endParaRPr lang="en-GB" dirty="0">
              <a:latin typeface="+mj-lt"/>
            </a:endParaRPr>
          </a:p>
        </p:txBody>
      </p:sp>
    </p:spTree>
    <p:extLst>
      <p:ext uri="{BB962C8B-B14F-4D97-AF65-F5344CB8AC3E}">
        <p14:creationId xmlns:p14="http://schemas.microsoft.com/office/powerpoint/2010/main" val="307410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653AE3C-AC4F-907C-B473-B9A30D215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4F1ACDC5-5AFB-210C-78E7-CF255D37836B}"/>
              </a:ext>
            </a:extLst>
          </p:cNvPr>
          <p:cNvPicPr>
            <a:picLocks noChangeAspect="1"/>
          </p:cNvPicPr>
          <p:nvPr/>
        </p:nvPicPr>
        <p:blipFill>
          <a:blip r:embed="rId2">
            <a:alphaModFix amt="50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E9DFB00C-2F01-3B4B-0F95-70CFFCACF30D}"/>
              </a:ext>
            </a:extLst>
          </p:cNvPr>
          <p:cNvSpPr txBox="1"/>
          <p:nvPr/>
        </p:nvSpPr>
        <p:spPr>
          <a:xfrm>
            <a:off x="3341657" y="320003"/>
            <a:ext cx="5799107" cy="769441"/>
          </a:xfrm>
          <a:prstGeom prst="rect">
            <a:avLst/>
          </a:prstGeom>
          <a:noFill/>
        </p:spPr>
        <p:txBody>
          <a:bodyPr wrap="square">
            <a:spAutoFit/>
          </a:bodyPr>
          <a:lstStyle/>
          <a:p>
            <a:pPr algn="ctr"/>
            <a:r>
              <a:rPr lang="en-GB" sz="4400" b="0" i="0" u="none" strike="noStrike" dirty="0">
                <a:solidFill>
                  <a:srgbClr val="000000"/>
                </a:solidFill>
                <a:effectLst/>
                <a:latin typeface="Arial" panose="020B0604020202020204" pitchFamily="34" charset="0"/>
              </a:rPr>
              <a:t>Russian Doll (2019)</a:t>
            </a:r>
            <a:endParaRPr lang="en-GB" sz="4400" dirty="0"/>
          </a:p>
        </p:txBody>
      </p:sp>
      <p:sp>
        <p:nvSpPr>
          <p:cNvPr id="10" name="TextBox 9">
            <a:extLst>
              <a:ext uri="{FF2B5EF4-FFF2-40B4-BE49-F238E27FC236}">
                <a16:creationId xmlns:a16="http://schemas.microsoft.com/office/drawing/2014/main" id="{1883B260-9897-E43A-D997-29C42354E037}"/>
              </a:ext>
            </a:extLst>
          </p:cNvPr>
          <p:cNvSpPr txBox="1"/>
          <p:nvPr/>
        </p:nvSpPr>
        <p:spPr>
          <a:xfrm>
            <a:off x="582889" y="2140076"/>
            <a:ext cx="5548943" cy="2862322"/>
          </a:xfrm>
          <a:prstGeom prst="rect">
            <a:avLst/>
          </a:prstGeom>
          <a:noFill/>
        </p:spPr>
        <p:txBody>
          <a:bodyPr wrap="square">
            <a:spAutoFit/>
          </a:bodyPr>
          <a:lstStyle/>
          <a:p>
            <a:r>
              <a:rPr lang="en-GB" sz="1800" b="0" i="1" u="none" strike="noStrike" dirty="0">
                <a:solidFill>
                  <a:srgbClr val="000000"/>
                </a:solidFill>
                <a:effectLst/>
                <a:latin typeface="Arial" panose="020B0604020202020204" pitchFamily="34" charset="0"/>
              </a:rPr>
              <a:t>Russian Doll </a:t>
            </a:r>
            <a:r>
              <a:rPr lang="en-GB" sz="1800" b="0" i="0" u="none" strike="noStrike" dirty="0">
                <a:solidFill>
                  <a:srgbClr val="000000"/>
                </a:solidFill>
                <a:effectLst/>
                <a:latin typeface="Arial" panose="020B0604020202020204" pitchFamily="34" charset="0"/>
              </a:rPr>
              <a:t>(2019), is a Netflix series created by Natasha Lyonne, Leslye Headland, and Amy Poehler</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series explores the journey of confronting and beginning to heal from trauma, a story told through the main character, Nadia.</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Russian Doll masterfully utilises unique narrative structures and stylistic choices to explore the complex and nonlinear elements of trauma. </a:t>
            </a:r>
          </a:p>
        </p:txBody>
      </p:sp>
      <p:pic>
        <p:nvPicPr>
          <p:cNvPr id="14" name="Picture 13">
            <a:extLst>
              <a:ext uri="{FF2B5EF4-FFF2-40B4-BE49-F238E27FC236}">
                <a16:creationId xmlns:a16="http://schemas.microsoft.com/office/drawing/2014/main" id="{31A428FA-A4A1-420A-1835-9D24D9A53A23}"/>
              </a:ext>
            </a:extLst>
          </p:cNvPr>
          <p:cNvPicPr>
            <a:picLocks noChangeAspect="1"/>
          </p:cNvPicPr>
          <p:nvPr/>
        </p:nvPicPr>
        <p:blipFill>
          <a:blip r:embed="rId3"/>
          <a:srcRect r="10449"/>
          <a:stretch/>
        </p:blipFill>
        <p:spPr>
          <a:xfrm>
            <a:off x="6466473" y="1212275"/>
            <a:ext cx="5387838" cy="4717924"/>
          </a:xfrm>
          <a:prstGeom prst="rect">
            <a:avLst/>
          </a:prstGeom>
        </p:spPr>
      </p:pic>
      <p:sp>
        <p:nvSpPr>
          <p:cNvPr id="16" name="TextBox 15">
            <a:extLst>
              <a:ext uri="{FF2B5EF4-FFF2-40B4-BE49-F238E27FC236}">
                <a16:creationId xmlns:a16="http://schemas.microsoft.com/office/drawing/2014/main" id="{22BC149A-270B-B799-73DF-091252B60279}"/>
              </a:ext>
            </a:extLst>
          </p:cNvPr>
          <p:cNvSpPr txBox="1"/>
          <p:nvPr/>
        </p:nvSpPr>
        <p:spPr>
          <a:xfrm>
            <a:off x="6466473" y="6024765"/>
            <a:ext cx="4724400" cy="400110"/>
          </a:xfrm>
          <a:prstGeom prst="rect">
            <a:avLst/>
          </a:prstGeom>
          <a:noFill/>
        </p:spPr>
        <p:txBody>
          <a:bodyPr wrap="square" rtlCol="0">
            <a:spAutoFit/>
          </a:bodyPr>
          <a:lstStyle/>
          <a:p>
            <a:r>
              <a:rPr lang="en-GB" sz="1000" dirty="0"/>
              <a:t>Image 1. My screenshot of main character, Nadia, from episode 3 (Russian Doll,2019)</a:t>
            </a:r>
          </a:p>
        </p:txBody>
      </p:sp>
    </p:spTree>
    <p:extLst>
      <p:ext uri="{BB962C8B-B14F-4D97-AF65-F5344CB8AC3E}">
        <p14:creationId xmlns:p14="http://schemas.microsoft.com/office/powerpoint/2010/main" val="2563926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200E27-7962-F378-56AD-F81BE007A6A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41DB56-777F-779C-3E58-A3FE350E6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02E1343B-6D5F-3EAD-660A-6FA2484D2870}"/>
              </a:ext>
            </a:extLst>
          </p:cNvPr>
          <p:cNvPicPr>
            <a:picLocks noChangeAspect="1"/>
          </p:cNvPicPr>
          <p:nvPr/>
        </p:nvPicPr>
        <p:blipFill>
          <a:blip r:embed="rId2">
            <a:alphaModFix amt="50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21D93F7D-4B65-FA3A-A804-0B5111D57B85}"/>
              </a:ext>
            </a:extLst>
          </p:cNvPr>
          <p:cNvSpPr txBox="1"/>
          <p:nvPr/>
        </p:nvSpPr>
        <p:spPr>
          <a:xfrm>
            <a:off x="3341657" y="320003"/>
            <a:ext cx="5799107" cy="769441"/>
          </a:xfrm>
          <a:prstGeom prst="rect">
            <a:avLst/>
          </a:prstGeom>
          <a:noFill/>
        </p:spPr>
        <p:txBody>
          <a:bodyPr wrap="square">
            <a:spAutoFit/>
          </a:bodyPr>
          <a:lstStyle/>
          <a:p>
            <a:pPr algn="ctr"/>
            <a:r>
              <a:rPr lang="en-GB" sz="4400" b="0" i="0" u="none" strike="noStrike" dirty="0">
                <a:solidFill>
                  <a:srgbClr val="000000"/>
                </a:solidFill>
                <a:effectLst/>
                <a:latin typeface="Arial" panose="020B0604020202020204" pitchFamily="34" charset="0"/>
              </a:rPr>
              <a:t>Reasons for research</a:t>
            </a:r>
            <a:endParaRPr lang="en-GB" sz="4400" dirty="0"/>
          </a:p>
        </p:txBody>
      </p:sp>
      <p:sp>
        <p:nvSpPr>
          <p:cNvPr id="10" name="TextBox 9">
            <a:extLst>
              <a:ext uri="{FF2B5EF4-FFF2-40B4-BE49-F238E27FC236}">
                <a16:creationId xmlns:a16="http://schemas.microsoft.com/office/drawing/2014/main" id="{39110C64-E1D2-E7D7-B7B0-E0176BB77194}"/>
              </a:ext>
            </a:extLst>
          </p:cNvPr>
          <p:cNvSpPr txBox="1"/>
          <p:nvPr/>
        </p:nvSpPr>
        <p:spPr>
          <a:xfrm>
            <a:off x="1859598" y="2631782"/>
            <a:ext cx="9354741" cy="1477328"/>
          </a:xfrm>
          <a:prstGeom prst="rect">
            <a:avLst/>
          </a:prstGeom>
          <a:noFill/>
        </p:spPr>
        <p:txBody>
          <a:bodyPr wrap="square">
            <a:spAutoFit/>
          </a:bodyPr>
          <a:lstStyle/>
          <a:p>
            <a:r>
              <a:rPr lang="en-GB" dirty="0">
                <a:solidFill>
                  <a:srgbClr val="000000"/>
                </a:solidFill>
                <a:latin typeface="Arial" panose="020B0604020202020204" pitchFamily="34" charset="0"/>
              </a:rPr>
              <a:t>I find that even in the modern day, honest and accurate representations of trauma in digital media that are also empathetic in their approach is lacking. Hodgin, N. and Thakkar, A. (2017) touch upon films depicting trauma as a spectacle in the name of the stories being more “impressive to behold”. I want to explore and celebrate Russian Doll for how it meets and goes beyond the above criteria</a:t>
            </a:r>
          </a:p>
        </p:txBody>
      </p:sp>
      <p:sp>
        <p:nvSpPr>
          <p:cNvPr id="3" name="TextBox 2">
            <a:extLst>
              <a:ext uri="{FF2B5EF4-FFF2-40B4-BE49-F238E27FC236}">
                <a16:creationId xmlns:a16="http://schemas.microsoft.com/office/drawing/2014/main" id="{8CAE3BDE-31FD-CAFB-BCB0-A5FFD761A6A8}"/>
              </a:ext>
            </a:extLst>
          </p:cNvPr>
          <p:cNvSpPr txBox="1"/>
          <p:nvPr/>
        </p:nvSpPr>
        <p:spPr>
          <a:xfrm>
            <a:off x="1859598" y="4918852"/>
            <a:ext cx="9354740" cy="646331"/>
          </a:xfrm>
          <a:prstGeom prst="rect">
            <a:avLst/>
          </a:prstGeom>
          <a:noFill/>
        </p:spPr>
        <p:txBody>
          <a:bodyPr wrap="square">
            <a:spAutoFit/>
          </a:bodyPr>
          <a:lstStyle/>
          <a:p>
            <a:r>
              <a:rPr lang="en-GB" dirty="0">
                <a:solidFill>
                  <a:srgbClr val="000000"/>
                </a:solidFill>
                <a:latin typeface="Arial" panose="020B0604020202020204" pitchFamily="34" charset="0"/>
              </a:rPr>
              <a:t>I would like to be able to discover what techniques Russian Doll uses to achieve this, and hopefully implement those same or similar techniques in my future work</a:t>
            </a:r>
          </a:p>
        </p:txBody>
      </p:sp>
      <p:sp>
        <p:nvSpPr>
          <p:cNvPr id="6" name="TextBox 5">
            <a:extLst>
              <a:ext uri="{FF2B5EF4-FFF2-40B4-BE49-F238E27FC236}">
                <a16:creationId xmlns:a16="http://schemas.microsoft.com/office/drawing/2014/main" id="{01C38EFF-C135-3965-D4FF-8AF21A88332C}"/>
              </a:ext>
            </a:extLst>
          </p:cNvPr>
          <p:cNvSpPr txBox="1"/>
          <p:nvPr/>
        </p:nvSpPr>
        <p:spPr>
          <a:xfrm>
            <a:off x="912244" y="1945885"/>
            <a:ext cx="8766594" cy="461665"/>
          </a:xfrm>
          <a:prstGeom prst="rect">
            <a:avLst/>
          </a:prstGeom>
          <a:noFill/>
        </p:spPr>
        <p:txBody>
          <a:bodyPr wrap="square">
            <a:spAutoFit/>
          </a:bodyPr>
          <a:lstStyle/>
          <a:p>
            <a:r>
              <a:rPr lang="en-GB" sz="2400" dirty="0">
                <a:solidFill>
                  <a:srgbClr val="000000"/>
                </a:solidFill>
                <a:latin typeface="Arial" panose="020B0604020202020204" pitchFamily="34" charset="0"/>
              </a:rPr>
              <a:t>Current Lack of Effective Media Representation of Trauma</a:t>
            </a:r>
          </a:p>
        </p:txBody>
      </p:sp>
      <p:sp>
        <p:nvSpPr>
          <p:cNvPr id="7" name="TextBox 6">
            <a:extLst>
              <a:ext uri="{FF2B5EF4-FFF2-40B4-BE49-F238E27FC236}">
                <a16:creationId xmlns:a16="http://schemas.microsoft.com/office/drawing/2014/main" id="{34133A6A-3CB5-57B1-7D95-09BDE3194F79}"/>
              </a:ext>
            </a:extLst>
          </p:cNvPr>
          <p:cNvSpPr txBox="1"/>
          <p:nvPr/>
        </p:nvSpPr>
        <p:spPr>
          <a:xfrm>
            <a:off x="912244" y="4240449"/>
            <a:ext cx="8766594" cy="461665"/>
          </a:xfrm>
          <a:prstGeom prst="rect">
            <a:avLst/>
          </a:prstGeom>
          <a:noFill/>
        </p:spPr>
        <p:txBody>
          <a:bodyPr wrap="square">
            <a:spAutoFit/>
          </a:bodyPr>
          <a:lstStyle/>
          <a:p>
            <a:r>
              <a:rPr lang="en-GB" sz="2400" dirty="0">
                <a:solidFill>
                  <a:srgbClr val="000000"/>
                </a:solidFill>
                <a:latin typeface="Arial" panose="020B0604020202020204" pitchFamily="34" charset="0"/>
              </a:rPr>
              <a:t>Discovering and Utilising the Techniques</a:t>
            </a:r>
          </a:p>
        </p:txBody>
      </p:sp>
    </p:spTree>
    <p:extLst>
      <p:ext uri="{BB962C8B-B14F-4D97-AF65-F5344CB8AC3E}">
        <p14:creationId xmlns:p14="http://schemas.microsoft.com/office/powerpoint/2010/main" val="282844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0D3F90-8628-EDA6-5B6E-459E13D46BD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C8B0EF-63BA-A0D9-5D68-36D48A126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69DC3E0D-7C39-8218-3C3D-47C81497EADF}"/>
              </a:ext>
            </a:extLst>
          </p:cNvPr>
          <p:cNvPicPr>
            <a:picLocks noChangeAspect="1"/>
          </p:cNvPicPr>
          <p:nvPr/>
        </p:nvPicPr>
        <p:blipFill>
          <a:blip r:embed="rId2">
            <a:alphaModFix amt="50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A7243710-B5C6-1509-5017-4BD352F5FE31}"/>
              </a:ext>
            </a:extLst>
          </p:cNvPr>
          <p:cNvSpPr txBox="1"/>
          <p:nvPr/>
        </p:nvSpPr>
        <p:spPr>
          <a:xfrm>
            <a:off x="305159" y="268783"/>
            <a:ext cx="8700818" cy="1446550"/>
          </a:xfrm>
          <a:prstGeom prst="rect">
            <a:avLst/>
          </a:prstGeom>
          <a:noFill/>
        </p:spPr>
        <p:txBody>
          <a:bodyPr wrap="square">
            <a:spAutoFit/>
          </a:bodyPr>
          <a:lstStyle/>
          <a:p>
            <a:r>
              <a:rPr lang="en-GB" sz="4400" b="0" i="0" u="none" strike="noStrike" dirty="0">
                <a:solidFill>
                  <a:srgbClr val="000000"/>
                </a:solidFill>
                <a:effectLst/>
                <a:latin typeface="Arial" panose="020B0604020202020204" pitchFamily="34" charset="0"/>
              </a:rPr>
              <a:t>Narrative Structure of the Time Loop</a:t>
            </a:r>
            <a:endParaRPr lang="en-GB" sz="4400" dirty="0"/>
          </a:p>
        </p:txBody>
      </p:sp>
      <p:sp>
        <p:nvSpPr>
          <p:cNvPr id="10" name="TextBox 9">
            <a:extLst>
              <a:ext uri="{FF2B5EF4-FFF2-40B4-BE49-F238E27FC236}">
                <a16:creationId xmlns:a16="http://schemas.microsoft.com/office/drawing/2014/main" id="{C28BF8BB-B42A-D5A3-F2B5-314F348AF732}"/>
              </a:ext>
            </a:extLst>
          </p:cNvPr>
          <p:cNvSpPr txBox="1"/>
          <p:nvPr/>
        </p:nvSpPr>
        <p:spPr>
          <a:xfrm>
            <a:off x="2109764" y="3227005"/>
            <a:ext cx="6421761" cy="2585323"/>
          </a:xfrm>
          <a:prstGeom prst="rect">
            <a:avLst/>
          </a:prstGeom>
          <a:noFill/>
        </p:spPr>
        <p:txBody>
          <a:bodyPr wrap="square">
            <a:spAutoFit/>
          </a:bodyPr>
          <a:lstStyle/>
          <a:p>
            <a:pPr marL="285750" indent="-285750" algn="just">
              <a:buFont typeface="Arial" panose="020B0604020202020204" pitchFamily="34" charset="0"/>
              <a:buChar char="•"/>
            </a:pPr>
            <a:r>
              <a:rPr lang="en-GB" dirty="0">
                <a:solidFill>
                  <a:srgbClr val="000000"/>
                </a:solidFill>
                <a:latin typeface="Arial" panose="020B0604020202020204" pitchFamily="34" charset="0"/>
              </a:rPr>
              <a:t>Nadia also loops through two steps of the hero’s journey narrative pattern often throughout the earlier episodes and continues to do so indirectly throughout the series</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The “Refusal of the Call” step can be seen as Nadia refusing to engage and process her trauma</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This disruption to the narrative is met with punishment, aka repeated deaths soon into her loops</a:t>
            </a:r>
          </a:p>
        </p:txBody>
      </p:sp>
      <p:sp>
        <p:nvSpPr>
          <p:cNvPr id="6" name="TextBox 5">
            <a:extLst>
              <a:ext uri="{FF2B5EF4-FFF2-40B4-BE49-F238E27FC236}">
                <a16:creationId xmlns:a16="http://schemas.microsoft.com/office/drawing/2014/main" id="{9C454A63-295D-08DA-7A34-DC9E4158F765}"/>
              </a:ext>
            </a:extLst>
          </p:cNvPr>
          <p:cNvSpPr txBox="1"/>
          <p:nvPr/>
        </p:nvSpPr>
        <p:spPr>
          <a:xfrm>
            <a:off x="1162410" y="2541108"/>
            <a:ext cx="8766594" cy="461665"/>
          </a:xfrm>
          <a:prstGeom prst="rect">
            <a:avLst/>
          </a:prstGeom>
          <a:noFill/>
        </p:spPr>
        <p:txBody>
          <a:bodyPr wrap="square">
            <a:spAutoFit/>
          </a:bodyPr>
          <a:lstStyle/>
          <a:p>
            <a:r>
              <a:rPr lang="en-GB" sz="2400" dirty="0">
                <a:solidFill>
                  <a:srgbClr val="000000"/>
                </a:solidFill>
                <a:latin typeface="Arial" panose="020B0604020202020204" pitchFamily="34" charset="0"/>
              </a:rPr>
              <a:t>Hero’s Journey</a:t>
            </a:r>
          </a:p>
        </p:txBody>
      </p:sp>
      <p:pic>
        <p:nvPicPr>
          <p:cNvPr id="5" name="Picture 4" descr="A circular chart with text and numbers&#10;&#10;Description automatically generated">
            <a:extLst>
              <a:ext uri="{FF2B5EF4-FFF2-40B4-BE49-F238E27FC236}">
                <a16:creationId xmlns:a16="http://schemas.microsoft.com/office/drawing/2014/main" id="{8829E046-E9CA-B4E8-DAE0-4CD483928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048" y="992058"/>
            <a:ext cx="4110382" cy="3510951"/>
          </a:xfrm>
          <a:prstGeom prst="rect">
            <a:avLst/>
          </a:prstGeom>
        </p:spPr>
      </p:pic>
      <p:cxnSp>
        <p:nvCxnSpPr>
          <p:cNvPr id="33" name="Connector: Elbow 32">
            <a:extLst>
              <a:ext uri="{FF2B5EF4-FFF2-40B4-BE49-F238E27FC236}">
                <a16:creationId xmlns:a16="http://schemas.microsoft.com/office/drawing/2014/main" id="{E9BE2B3B-F517-58D7-93C1-1A4E117CEBD7}"/>
              </a:ext>
            </a:extLst>
          </p:cNvPr>
          <p:cNvCxnSpPr>
            <a:cxnSpLocks/>
          </p:cNvCxnSpPr>
          <p:nvPr/>
        </p:nvCxnSpPr>
        <p:spPr>
          <a:xfrm rot="16200000" flipH="1">
            <a:off x="10800272" y="2242867"/>
            <a:ext cx="526215" cy="267422"/>
          </a:xfrm>
          <a:prstGeom prst="bentConnector3">
            <a:avLst>
              <a:gd name="adj1" fmla="val 9991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AC05F960-456D-C139-1125-BADFBBBA7B23}"/>
              </a:ext>
            </a:extLst>
          </p:cNvPr>
          <p:cNvCxnSpPr>
            <a:cxnSpLocks/>
          </p:cNvCxnSpPr>
          <p:nvPr/>
        </p:nvCxnSpPr>
        <p:spPr>
          <a:xfrm rot="16200000" flipV="1">
            <a:off x="11185873" y="2032454"/>
            <a:ext cx="550066" cy="290401"/>
          </a:xfrm>
          <a:prstGeom prst="bentConnector3">
            <a:avLst>
              <a:gd name="adj1" fmla="val 100217"/>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1D46AC4-13FF-5C5C-ADD5-7F188E1F4C12}"/>
              </a:ext>
            </a:extLst>
          </p:cNvPr>
          <p:cNvSpPr txBox="1"/>
          <p:nvPr/>
        </p:nvSpPr>
        <p:spPr>
          <a:xfrm>
            <a:off x="10877551" y="2039524"/>
            <a:ext cx="800100" cy="400110"/>
          </a:xfrm>
          <a:prstGeom prst="rect">
            <a:avLst/>
          </a:prstGeom>
          <a:noFill/>
        </p:spPr>
        <p:txBody>
          <a:bodyPr wrap="square" rtlCol="0">
            <a:spAutoFit/>
          </a:bodyPr>
          <a:lstStyle/>
          <a:p>
            <a:pPr algn="ctr"/>
            <a:r>
              <a:rPr lang="en-GB" sz="1000" dirty="0">
                <a:solidFill>
                  <a:schemeClr val="accent1"/>
                </a:solidFill>
              </a:rPr>
              <a:t>Narrative Loop </a:t>
            </a:r>
          </a:p>
        </p:txBody>
      </p:sp>
      <p:sp>
        <p:nvSpPr>
          <p:cNvPr id="49" name="TextBox 48">
            <a:extLst>
              <a:ext uri="{FF2B5EF4-FFF2-40B4-BE49-F238E27FC236}">
                <a16:creationId xmlns:a16="http://schemas.microsoft.com/office/drawing/2014/main" id="{B0BD3CAF-2F4A-C83A-090A-8AB2EE53215C}"/>
              </a:ext>
            </a:extLst>
          </p:cNvPr>
          <p:cNvSpPr txBox="1"/>
          <p:nvPr/>
        </p:nvSpPr>
        <p:spPr>
          <a:xfrm>
            <a:off x="8701179" y="4439857"/>
            <a:ext cx="3390207" cy="246221"/>
          </a:xfrm>
          <a:prstGeom prst="rect">
            <a:avLst/>
          </a:prstGeom>
          <a:noFill/>
        </p:spPr>
        <p:txBody>
          <a:bodyPr wrap="square" rtlCol="0">
            <a:spAutoFit/>
          </a:bodyPr>
          <a:lstStyle/>
          <a:p>
            <a:r>
              <a:rPr lang="en-GB" sz="1000" dirty="0"/>
              <a:t>Image 2. The 12 Steps of the Hero’s Journey, </a:t>
            </a:r>
            <a:r>
              <a:rPr lang="en-GB" sz="1000" dirty="0" err="1"/>
              <a:t>StoryFlint</a:t>
            </a:r>
            <a:endParaRPr lang="en-GB" sz="1000" dirty="0"/>
          </a:p>
        </p:txBody>
      </p:sp>
    </p:spTree>
    <p:extLst>
      <p:ext uri="{BB962C8B-B14F-4D97-AF65-F5344CB8AC3E}">
        <p14:creationId xmlns:p14="http://schemas.microsoft.com/office/powerpoint/2010/main" val="150645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8E7010-A50C-41F8-4093-21CCD29D5EB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B598C7E-8AE1-DDAB-36DC-3752EB4D26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CDEF0449-96D1-7DEC-ABA1-6D8F0200D5AB}"/>
              </a:ext>
            </a:extLst>
          </p:cNvPr>
          <p:cNvPicPr>
            <a:picLocks noChangeAspect="1"/>
          </p:cNvPicPr>
          <p:nvPr/>
        </p:nvPicPr>
        <p:blipFill>
          <a:blip r:embed="rId2">
            <a:alphaModFix amt="50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51B3EE3B-051A-9424-119E-3E19004E5CAF}"/>
              </a:ext>
            </a:extLst>
          </p:cNvPr>
          <p:cNvSpPr txBox="1"/>
          <p:nvPr/>
        </p:nvSpPr>
        <p:spPr>
          <a:xfrm>
            <a:off x="305159" y="268783"/>
            <a:ext cx="8700818" cy="1446550"/>
          </a:xfrm>
          <a:prstGeom prst="rect">
            <a:avLst/>
          </a:prstGeom>
          <a:noFill/>
        </p:spPr>
        <p:txBody>
          <a:bodyPr wrap="square">
            <a:spAutoFit/>
          </a:bodyPr>
          <a:lstStyle/>
          <a:p>
            <a:r>
              <a:rPr lang="en-GB" sz="4400" b="0" i="0" u="none" strike="noStrike" dirty="0">
                <a:solidFill>
                  <a:srgbClr val="000000"/>
                </a:solidFill>
                <a:effectLst/>
                <a:latin typeface="Arial" panose="020B0604020202020204" pitchFamily="34" charset="0"/>
              </a:rPr>
              <a:t>Narrative Structure of the Time Loop</a:t>
            </a:r>
            <a:endParaRPr lang="en-GB" sz="4400" dirty="0"/>
          </a:p>
        </p:txBody>
      </p:sp>
      <p:sp>
        <p:nvSpPr>
          <p:cNvPr id="10" name="TextBox 9">
            <a:extLst>
              <a:ext uri="{FF2B5EF4-FFF2-40B4-BE49-F238E27FC236}">
                <a16:creationId xmlns:a16="http://schemas.microsoft.com/office/drawing/2014/main" id="{5FB330F0-3C9A-F0DF-443A-5CB16F99C03E}"/>
              </a:ext>
            </a:extLst>
          </p:cNvPr>
          <p:cNvSpPr txBox="1"/>
          <p:nvPr/>
        </p:nvSpPr>
        <p:spPr>
          <a:xfrm>
            <a:off x="2109763" y="2907828"/>
            <a:ext cx="8052153" cy="3139321"/>
          </a:xfrm>
          <a:prstGeom prst="rect">
            <a:avLst/>
          </a:prstGeom>
          <a:noFill/>
        </p:spPr>
        <p:txBody>
          <a:bodyPr wrap="square">
            <a:spAutoFit/>
          </a:bodyPr>
          <a:lstStyle/>
          <a:p>
            <a:pPr marL="285750" indent="-285750" algn="just">
              <a:buFont typeface="Arial" panose="020B0604020202020204" pitchFamily="34" charset="0"/>
              <a:buChar char="•"/>
            </a:pPr>
            <a:r>
              <a:rPr lang="en-GB" dirty="0">
                <a:solidFill>
                  <a:srgbClr val="000000"/>
                </a:solidFill>
                <a:latin typeface="Arial" panose="020B0604020202020204" pitchFamily="34" charset="0"/>
              </a:rPr>
              <a:t>Shaking of the narrative reflects the beginning of processing trauma</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“if the material properties of film have the potential to shake and unhinge perceptual experience, then film also holds the potential to ‘repair’ itself, to move from the broken to the whole” (Quinlivan, D. </a:t>
            </a:r>
            <a:r>
              <a:rPr lang="en-GB" dirty="0">
                <a:solidFill>
                  <a:srgbClr val="000000"/>
                </a:solidFill>
                <a:latin typeface="Arial" panose="020B0604020202020204" pitchFamily="34" charset="0"/>
              </a:rPr>
              <a:t>2014, p.10)</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With trauma and notably addiction, it often take a “shake and unhinge” of someone’s life for them to finally take action towards healing</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Such breaking of a film’s properties can result in a haptic type of communication</a:t>
            </a:r>
          </a:p>
        </p:txBody>
      </p:sp>
      <p:sp>
        <p:nvSpPr>
          <p:cNvPr id="6" name="TextBox 5">
            <a:extLst>
              <a:ext uri="{FF2B5EF4-FFF2-40B4-BE49-F238E27FC236}">
                <a16:creationId xmlns:a16="http://schemas.microsoft.com/office/drawing/2014/main" id="{8FBAC43A-9B81-ACBC-C08D-07988FF4E645}"/>
              </a:ext>
            </a:extLst>
          </p:cNvPr>
          <p:cNvSpPr txBox="1"/>
          <p:nvPr/>
        </p:nvSpPr>
        <p:spPr>
          <a:xfrm>
            <a:off x="1119096" y="2262330"/>
            <a:ext cx="8766594" cy="461665"/>
          </a:xfrm>
          <a:prstGeom prst="rect">
            <a:avLst/>
          </a:prstGeom>
          <a:noFill/>
        </p:spPr>
        <p:txBody>
          <a:bodyPr wrap="square">
            <a:spAutoFit/>
          </a:bodyPr>
          <a:lstStyle/>
          <a:p>
            <a:r>
              <a:rPr lang="en-GB" sz="2400" dirty="0">
                <a:solidFill>
                  <a:srgbClr val="000000"/>
                </a:solidFill>
                <a:latin typeface="Arial" panose="020B0604020202020204" pitchFamily="34" charset="0"/>
              </a:rPr>
              <a:t>Ground Zero</a:t>
            </a:r>
          </a:p>
        </p:txBody>
      </p:sp>
    </p:spTree>
    <p:extLst>
      <p:ext uri="{BB962C8B-B14F-4D97-AF65-F5344CB8AC3E}">
        <p14:creationId xmlns:p14="http://schemas.microsoft.com/office/powerpoint/2010/main" val="103698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48465E-292D-B61B-99E9-D7C5DD2C035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53ABD2-20EC-9353-9A0F-17DF57880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F8C57D07-851B-0A37-A923-31251F43DD2B}"/>
              </a:ext>
            </a:extLst>
          </p:cNvPr>
          <p:cNvPicPr>
            <a:picLocks noChangeAspect="1"/>
          </p:cNvPicPr>
          <p:nvPr/>
        </p:nvPicPr>
        <p:blipFill>
          <a:blip r:embed="rId2">
            <a:alphaModFix amt="50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8E67A2C6-7B36-2934-0F3A-98DF77196229}"/>
              </a:ext>
            </a:extLst>
          </p:cNvPr>
          <p:cNvSpPr txBox="1"/>
          <p:nvPr/>
        </p:nvSpPr>
        <p:spPr>
          <a:xfrm>
            <a:off x="305159" y="268783"/>
            <a:ext cx="8700818" cy="1446550"/>
          </a:xfrm>
          <a:prstGeom prst="rect">
            <a:avLst/>
          </a:prstGeom>
          <a:noFill/>
        </p:spPr>
        <p:txBody>
          <a:bodyPr wrap="square">
            <a:spAutoFit/>
          </a:bodyPr>
          <a:lstStyle/>
          <a:p>
            <a:r>
              <a:rPr lang="en-GB" sz="4400" b="0" i="0" u="none" strike="noStrike" dirty="0">
                <a:solidFill>
                  <a:srgbClr val="000000"/>
                </a:solidFill>
                <a:effectLst/>
                <a:latin typeface="Arial" panose="020B0604020202020204" pitchFamily="34" charset="0"/>
              </a:rPr>
              <a:t>Narrative Structure of the Time Loop</a:t>
            </a:r>
            <a:endParaRPr lang="en-GB" sz="4400" dirty="0"/>
          </a:p>
        </p:txBody>
      </p:sp>
      <p:sp>
        <p:nvSpPr>
          <p:cNvPr id="10" name="TextBox 9">
            <a:extLst>
              <a:ext uri="{FF2B5EF4-FFF2-40B4-BE49-F238E27FC236}">
                <a16:creationId xmlns:a16="http://schemas.microsoft.com/office/drawing/2014/main" id="{E843726C-CE89-8BD3-1CDD-40957188A434}"/>
              </a:ext>
            </a:extLst>
          </p:cNvPr>
          <p:cNvSpPr txBox="1"/>
          <p:nvPr/>
        </p:nvSpPr>
        <p:spPr>
          <a:xfrm>
            <a:off x="2109763" y="2907828"/>
            <a:ext cx="8052153" cy="2308324"/>
          </a:xfrm>
          <a:prstGeom prst="rect">
            <a:avLst/>
          </a:prstGeom>
          <a:noFill/>
        </p:spPr>
        <p:txBody>
          <a:bodyPr wrap="square">
            <a:spAutoFit/>
          </a:bodyPr>
          <a:lstStyle/>
          <a:p>
            <a:pPr marL="285750" indent="-285750" algn="just">
              <a:buFont typeface="Arial" panose="020B0604020202020204" pitchFamily="34" charset="0"/>
              <a:buChar char="•"/>
            </a:pPr>
            <a:r>
              <a:rPr lang="en-GB" dirty="0">
                <a:solidFill>
                  <a:srgbClr val="000000"/>
                </a:solidFill>
                <a:latin typeface="Arial" panose="020B0604020202020204" pitchFamily="34" charset="0"/>
              </a:rPr>
              <a:t>It could be argued that Nadia always has agency, despite the time loop insinuating otherwise</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The narrative begins progressing the more Nadia takes control of her agency</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In turn, the narrative halts and loops itself when Nadia looses control of her agency, as shown in the montage where she partakes in vices without care</a:t>
            </a:r>
          </a:p>
        </p:txBody>
      </p:sp>
      <p:sp>
        <p:nvSpPr>
          <p:cNvPr id="6" name="TextBox 5">
            <a:extLst>
              <a:ext uri="{FF2B5EF4-FFF2-40B4-BE49-F238E27FC236}">
                <a16:creationId xmlns:a16="http://schemas.microsoft.com/office/drawing/2014/main" id="{E48EE4E1-A5C0-6D7C-1E59-3920490703B2}"/>
              </a:ext>
            </a:extLst>
          </p:cNvPr>
          <p:cNvSpPr txBox="1"/>
          <p:nvPr/>
        </p:nvSpPr>
        <p:spPr>
          <a:xfrm>
            <a:off x="1119096" y="2262330"/>
            <a:ext cx="8766594" cy="461665"/>
          </a:xfrm>
          <a:prstGeom prst="rect">
            <a:avLst/>
          </a:prstGeom>
          <a:noFill/>
        </p:spPr>
        <p:txBody>
          <a:bodyPr wrap="square">
            <a:spAutoFit/>
          </a:bodyPr>
          <a:lstStyle/>
          <a:p>
            <a:r>
              <a:rPr lang="en-GB" sz="2400" dirty="0">
                <a:solidFill>
                  <a:srgbClr val="000000"/>
                </a:solidFill>
                <a:latin typeface="Arial" panose="020B0604020202020204" pitchFamily="34" charset="0"/>
              </a:rPr>
              <a:t>Nadia’s Agency</a:t>
            </a:r>
          </a:p>
        </p:txBody>
      </p:sp>
    </p:spTree>
    <p:extLst>
      <p:ext uri="{BB962C8B-B14F-4D97-AF65-F5344CB8AC3E}">
        <p14:creationId xmlns:p14="http://schemas.microsoft.com/office/powerpoint/2010/main" val="3414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1A95CF-997A-65BE-BB34-0757784CDB5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157C14-3AAE-D9BD-5E73-B64110301C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CDCBF2A8-C224-3397-1C66-8CA39DD02A4C}"/>
              </a:ext>
            </a:extLst>
          </p:cNvPr>
          <p:cNvPicPr>
            <a:picLocks noChangeAspect="1"/>
          </p:cNvPicPr>
          <p:nvPr/>
        </p:nvPicPr>
        <p:blipFill>
          <a:blip r:embed="rId2">
            <a:alphaModFix amt="50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FCAA1EE0-7FDE-3A3C-A2CE-0D7E541220A8}"/>
              </a:ext>
            </a:extLst>
          </p:cNvPr>
          <p:cNvSpPr txBox="1"/>
          <p:nvPr/>
        </p:nvSpPr>
        <p:spPr>
          <a:xfrm>
            <a:off x="305159" y="268783"/>
            <a:ext cx="8700818" cy="769441"/>
          </a:xfrm>
          <a:prstGeom prst="rect">
            <a:avLst/>
          </a:prstGeom>
          <a:noFill/>
        </p:spPr>
        <p:txBody>
          <a:bodyPr wrap="square">
            <a:spAutoFit/>
          </a:bodyPr>
          <a:lstStyle/>
          <a:p>
            <a:r>
              <a:rPr lang="en-GB" sz="4400" b="0" i="0" u="none" strike="noStrike" dirty="0">
                <a:solidFill>
                  <a:srgbClr val="000000"/>
                </a:solidFill>
                <a:effectLst/>
                <a:latin typeface="Arial" panose="020B0604020202020204" pitchFamily="34" charset="0"/>
              </a:rPr>
              <a:t>Editing Choices</a:t>
            </a:r>
            <a:endParaRPr lang="en-GB" sz="4400" dirty="0"/>
          </a:p>
        </p:txBody>
      </p:sp>
      <p:sp>
        <p:nvSpPr>
          <p:cNvPr id="10" name="TextBox 9">
            <a:extLst>
              <a:ext uri="{FF2B5EF4-FFF2-40B4-BE49-F238E27FC236}">
                <a16:creationId xmlns:a16="http://schemas.microsoft.com/office/drawing/2014/main" id="{463030F5-08E6-4435-2C4D-4DBE3C5783CD}"/>
              </a:ext>
            </a:extLst>
          </p:cNvPr>
          <p:cNvSpPr txBox="1"/>
          <p:nvPr/>
        </p:nvSpPr>
        <p:spPr>
          <a:xfrm>
            <a:off x="824427" y="2185869"/>
            <a:ext cx="8052153" cy="3693319"/>
          </a:xfrm>
          <a:prstGeom prst="rect">
            <a:avLst/>
          </a:prstGeom>
          <a:noFill/>
        </p:spPr>
        <p:txBody>
          <a:bodyPr wrap="square">
            <a:spAutoFit/>
          </a:bodyPr>
          <a:lstStyle/>
          <a:p>
            <a:pPr marL="285750" indent="-285750" algn="just">
              <a:buFont typeface="Arial" panose="020B0604020202020204" pitchFamily="34" charset="0"/>
              <a:buChar char="•"/>
            </a:pPr>
            <a:r>
              <a:rPr lang="en-GB" dirty="0">
                <a:solidFill>
                  <a:srgbClr val="000000"/>
                </a:solidFill>
                <a:latin typeface="Arial" panose="020B0604020202020204" pitchFamily="34" charset="0"/>
              </a:rPr>
              <a:t>The montage at her birthday party shows Nadia disconnected from herself, and attempting another “Refusal of the Call”</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sz="1800" b="0" i="0" u="none" strike="noStrike" dirty="0" err="1">
                <a:solidFill>
                  <a:srgbClr val="000000"/>
                </a:solidFill>
                <a:effectLst/>
                <a:latin typeface="Arial" panose="020B0604020202020204" pitchFamily="34" charset="0"/>
              </a:rPr>
              <a:t>Graßl</a:t>
            </a:r>
            <a:r>
              <a:rPr lang="en-GB" sz="1800" b="0" i="0" u="none" strike="noStrike" dirty="0">
                <a:solidFill>
                  <a:srgbClr val="000000"/>
                </a:solidFill>
                <a:effectLst/>
                <a:latin typeface="Arial" panose="020B0604020202020204" pitchFamily="34" charset="0"/>
              </a:rPr>
              <a:t> (2018) explores visual representation of drug use in film, and talks of the use of ‘</a:t>
            </a:r>
            <a:r>
              <a:rPr lang="en-GB" dirty="0">
                <a:solidFill>
                  <a:srgbClr val="000000"/>
                </a:solidFill>
                <a:latin typeface="Arial" panose="020B0604020202020204" pitchFamily="34" charset="0"/>
              </a:rPr>
              <a:t>h</a:t>
            </a:r>
            <a:r>
              <a:rPr lang="en-GB" sz="1800" b="0" i="0" u="none" strike="noStrike" dirty="0">
                <a:solidFill>
                  <a:srgbClr val="000000"/>
                </a:solidFill>
                <a:effectLst/>
                <a:latin typeface="Arial" panose="020B0604020202020204" pitchFamily="34" charset="0"/>
              </a:rPr>
              <a:t>ip-hop montages’ to convey repetitive</a:t>
            </a:r>
            <a:r>
              <a:rPr lang="en-GB" dirty="0">
                <a:solidFill>
                  <a:srgbClr val="000000"/>
                </a:solidFill>
                <a:latin typeface="Arial" panose="020B0604020202020204" pitchFamily="34" charset="0"/>
              </a:rPr>
              <a:t>, vivid actions</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The montage is predicated by Maxine, a friend of Nadia, telling her that she “can’t leave, this is your party”. Nadia lets go of her agency in this moment, and the montage reflects that</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Yet instead of this backstep being narratively punished by a death, Nadia wakes up the next morning and takes a step forward by asking her other friend, Lizzy, for help</a:t>
            </a:r>
          </a:p>
        </p:txBody>
      </p:sp>
      <p:sp>
        <p:nvSpPr>
          <p:cNvPr id="6" name="TextBox 5">
            <a:extLst>
              <a:ext uri="{FF2B5EF4-FFF2-40B4-BE49-F238E27FC236}">
                <a16:creationId xmlns:a16="http://schemas.microsoft.com/office/drawing/2014/main" id="{8B69D31D-94E9-E1B6-EDDA-CB29BB26AC13}"/>
              </a:ext>
            </a:extLst>
          </p:cNvPr>
          <p:cNvSpPr txBox="1"/>
          <p:nvPr/>
        </p:nvSpPr>
        <p:spPr>
          <a:xfrm>
            <a:off x="305159" y="1361039"/>
            <a:ext cx="8766594" cy="461665"/>
          </a:xfrm>
          <a:prstGeom prst="rect">
            <a:avLst/>
          </a:prstGeom>
          <a:noFill/>
        </p:spPr>
        <p:txBody>
          <a:bodyPr wrap="square">
            <a:spAutoFit/>
          </a:bodyPr>
          <a:lstStyle/>
          <a:p>
            <a:r>
              <a:rPr lang="en-GB" sz="2400" dirty="0">
                <a:solidFill>
                  <a:srgbClr val="000000"/>
                </a:solidFill>
                <a:latin typeface="Arial" panose="020B0604020202020204" pitchFamily="34" charset="0"/>
              </a:rPr>
              <a:t>‘Hip-hop montage’</a:t>
            </a:r>
          </a:p>
        </p:txBody>
      </p:sp>
      <p:pic>
        <p:nvPicPr>
          <p:cNvPr id="3" name="Picture 2">
            <a:extLst>
              <a:ext uri="{FF2B5EF4-FFF2-40B4-BE49-F238E27FC236}">
                <a16:creationId xmlns:a16="http://schemas.microsoft.com/office/drawing/2014/main" id="{EE9824E4-D2F1-2A62-A73B-0405FA0AA1C9}"/>
              </a:ext>
            </a:extLst>
          </p:cNvPr>
          <p:cNvPicPr>
            <a:picLocks noChangeAspect="1"/>
          </p:cNvPicPr>
          <p:nvPr/>
        </p:nvPicPr>
        <p:blipFill>
          <a:blip r:embed="rId3"/>
          <a:stretch>
            <a:fillRect/>
          </a:stretch>
        </p:blipFill>
        <p:spPr>
          <a:xfrm>
            <a:off x="9067181" y="-5"/>
            <a:ext cx="3120247" cy="1572904"/>
          </a:xfrm>
          <a:prstGeom prst="rect">
            <a:avLst/>
          </a:prstGeom>
        </p:spPr>
      </p:pic>
      <p:pic>
        <p:nvPicPr>
          <p:cNvPr id="7" name="Picture 6">
            <a:extLst>
              <a:ext uri="{FF2B5EF4-FFF2-40B4-BE49-F238E27FC236}">
                <a16:creationId xmlns:a16="http://schemas.microsoft.com/office/drawing/2014/main" id="{92F6294E-7D55-8D5A-D237-06AB6253DE9F}"/>
              </a:ext>
            </a:extLst>
          </p:cNvPr>
          <p:cNvPicPr>
            <a:picLocks noChangeAspect="1"/>
          </p:cNvPicPr>
          <p:nvPr/>
        </p:nvPicPr>
        <p:blipFill>
          <a:blip r:embed="rId4"/>
          <a:srcRect t="1412" b="1"/>
          <a:stretch/>
        </p:blipFill>
        <p:spPr>
          <a:xfrm>
            <a:off x="9067181" y="1572899"/>
            <a:ext cx="3120247" cy="1572904"/>
          </a:xfrm>
          <a:prstGeom prst="rect">
            <a:avLst/>
          </a:prstGeom>
        </p:spPr>
      </p:pic>
      <p:pic>
        <p:nvPicPr>
          <p:cNvPr id="14" name="Picture 13">
            <a:extLst>
              <a:ext uri="{FF2B5EF4-FFF2-40B4-BE49-F238E27FC236}">
                <a16:creationId xmlns:a16="http://schemas.microsoft.com/office/drawing/2014/main" id="{C4503FF9-1BF9-AB72-5342-9808BA28F745}"/>
              </a:ext>
            </a:extLst>
          </p:cNvPr>
          <p:cNvPicPr>
            <a:picLocks noChangeAspect="1"/>
          </p:cNvPicPr>
          <p:nvPr/>
        </p:nvPicPr>
        <p:blipFill>
          <a:blip r:embed="rId5"/>
          <a:srcRect t="6504" r="198"/>
          <a:stretch/>
        </p:blipFill>
        <p:spPr>
          <a:xfrm>
            <a:off x="9068357" y="3145798"/>
            <a:ext cx="3117893" cy="1572909"/>
          </a:xfrm>
          <a:prstGeom prst="rect">
            <a:avLst/>
          </a:prstGeom>
        </p:spPr>
      </p:pic>
      <p:pic>
        <p:nvPicPr>
          <p:cNvPr id="18" name="Picture 17">
            <a:extLst>
              <a:ext uri="{FF2B5EF4-FFF2-40B4-BE49-F238E27FC236}">
                <a16:creationId xmlns:a16="http://schemas.microsoft.com/office/drawing/2014/main" id="{0648E4C9-AFE5-A03E-B554-479C4F745097}"/>
              </a:ext>
            </a:extLst>
          </p:cNvPr>
          <p:cNvPicPr>
            <a:picLocks noChangeAspect="1"/>
          </p:cNvPicPr>
          <p:nvPr/>
        </p:nvPicPr>
        <p:blipFill>
          <a:blip r:embed="rId6"/>
          <a:srcRect t="8416" r="3824" b="1860"/>
          <a:stretch/>
        </p:blipFill>
        <p:spPr>
          <a:xfrm>
            <a:off x="9068358" y="4718702"/>
            <a:ext cx="3117892" cy="1572911"/>
          </a:xfrm>
          <a:prstGeom prst="rect">
            <a:avLst/>
          </a:prstGeom>
        </p:spPr>
      </p:pic>
      <p:sp>
        <p:nvSpPr>
          <p:cNvPr id="21" name="TextBox 20">
            <a:extLst>
              <a:ext uri="{FF2B5EF4-FFF2-40B4-BE49-F238E27FC236}">
                <a16:creationId xmlns:a16="http://schemas.microsoft.com/office/drawing/2014/main" id="{042BFF28-2FBE-F597-510E-94E2D463644D}"/>
              </a:ext>
            </a:extLst>
          </p:cNvPr>
          <p:cNvSpPr txBox="1"/>
          <p:nvPr/>
        </p:nvSpPr>
        <p:spPr>
          <a:xfrm>
            <a:off x="9005977" y="6291606"/>
            <a:ext cx="3390207" cy="400110"/>
          </a:xfrm>
          <a:prstGeom prst="rect">
            <a:avLst/>
          </a:prstGeom>
          <a:noFill/>
        </p:spPr>
        <p:txBody>
          <a:bodyPr wrap="square" rtlCol="0">
            <a:spAutoFit/>
          </a:bodyPr>
          <a:lstStyle/>
          <a:p>
            <a:r>
              <a:rPr lang="en-GB" sz="1000" dirty="0"/>
              <a:t>Image 3, 4, 5, &amp; 6. My screenshots of the ‘hip-hop montage’ from episode 2 (Russian Doll, 2019)</a:t>
            </a:r>
          </a:p>
        </p:txBody>
      </p:sp>
    </p:spTree>
    <p:extLst>
      <p:ext uri="{BB962C8B-B14F-4D97-AF65-F5344CB8AC3E}">
        <p14:creationId xmlns:p14="http://schemas.microsoft.com/office/powerpoint/2010/main" val="1990590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25FA07-404E-04CC-8992-1B1CA48DA05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4C4C88-4E71-C201-7CD7-610C802CA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9793C520-7134-BCC9-A5FB-155686EAA55C}"/>
              </a:ext>
            </a:extLst>
          </p:cNvPr>
          <p:cNvPicPr>
            <a:picLocks noChangeAspect="1"/>
          </p:cNvPicPr>
          <p:nvPr/>
        </p:nvPicPr>
        <p:blipFill>
          <a:blip r:embed="rId2">
            <a:alphaModFix amt="50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3CA9B557-5702-DDE4-25D6-49B11D6A41FE}"/>
              </a:ext>
            </a:extLst>
          </p:cNvPr>
          <p:cNvSpPr txBox="1"/>
          <p:nvPr/>
        </p:nvSpPr>
        <p:spPr>
          <a:xfrm>
            <a:off x="305159" y="268783"/>
            <a:ext cx="8700818" cy="769441"/>
          </a:xfrm>
          <a:prstGeom prst="rect">
            <a:avLst/>
          </a:prstGeom>
          <a:noFill/>
        </p:spPr>
        <p:txBody>
          <a:bodyPr wrap="square">
            <a:spAutoFit/>
          </a:bodyPr>
          <a:lstStyle/>
          <a:p>
            <a:r>
              <a:rPr lang="en-GB" sz="4400" b="0" i="0" u="none" strike="noStrike" dirty="0">
                <a:solidFill>
                  <a:srgbClr val="000000"/>
                </a:solidFill>
                <a:effectLst/>
                <a:latin typeface="Arial" panose="020B0604020202020204" pitchFamily="34" charset="0"/>
              </a:rPr>
              <a:t>Editing Choices</a:t>
            </a:r>
            <a:endParaRPr lang="en-GB" sz="4400" dirty="0"/>
          </a:p>
        </p:txBody>
      </p:sp>
      <p:sp>
        <p:nvSpPr>
          <p:cNvPr id="10" name="TextBox 9">
            <a:extLst>
              <a:ext uri="{FF2B5EF4-FFF2-40B4-BE49-F238E27FC236}">
                <a16:creationId xmlns:a16="http://schemas.microsoft.com/office/drawing/2014/main" id="{98C56DBC-8794-2BEF-C8BC-61E561D9E03B}"/>
              </a:ext>
            </a:extLst>
          </p:cNvPr>
          <p:cNvSpPr txBox="1"/>
          <p:nvPr/>
        </p:nvSpPr>
        <p:spPr>
          <a:xfrm>
            <a:off x="4152529" y="2326547"/>
            <a:ext cx="7648407" cy="3970318"/>
          </a:xfrm>
          <a:prstGeom prst="rect">
            <a:avLst/>
          </a:prstGeom>
          <a:noFill/>
        </p:spPr>
        <p:txBody>
          <a:bodyPr wrap="square">
            <a:spAutoFit/>
          </a:bodyPr>
          <a:lstStyle/>
          <a:p>
            <a:pPr marL="285750" indent="-285750" algn="just">
              <a:buFont typeface="Arial" panose="020B0604020202020204" pitchFamily="34" charset="0"/>
              <a:buChar char="•"/>
            </a:pPr>
            <a:r>
              <a:rPr lang="en-GB" dirty="0">
                <a:solidFill>
                  <a:srgbClr val="000000"/>
                </a:solidFill>
                <a:latin typeface="Arial" panose="020B0604020202020204" pitchFamily="34" charset="0"/>
              </a:rPr>
              <a:t>In episode seven, Nadia’s younger self appears before her, representing Nadia’s trauma from her childhood</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We are shown a show zooming in on Maxine as she watches Nadia, saying “Something’s wrong” before immediately cutting to Nadia forcing herself down the store aisle towards her younger self, towards her trauma</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This cut immediately after Maxine’s statement conveys to the viewer that Nadia confronting her trauma her is wrong. It’s too soon, and not a safe environment for her to do so</a:t>
            </a:r>
          </a:p>
          <a:p>
            <a:pPr marL="285750" indent="-285750" algn="just">
              <a:buFont typeface="Arial" panose="020B0604020202020204" pitchFamily="34" charset="0"/>
              <a:buChar char="•"/>
            </a:pPr>
            <a:endParaRPr lang="en-GB"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latin typeface="Arial" panose="020B0604020202020204" pitchFamily="34" charset="0"/>
              </a:rPr>
              <a:t>Later in the episode, we are shown Nadia having a more positive confrontation with her trauma when she is more ready and feels safer</a:t>
            </a:r>
          </a:p>
        </p:txBody>
      </p:sp>
      <p:sp>
        <p:nvSpPr>
          <p:cNvPr id="6" name="TextBox 5">
            <a:extLst>
              <a:ext uri="{FF2B5EF4-FFF2-40B4-BE49-F238E27FC236}">
                <a16:creationId xmlns:a16="http://schemas.microsoft.com/office/drawing/2014/main" id="{7AC33EA9-A156-709E-18E4-755687F6B500}"/>
              </a:ext>
            </a:extLst>
          </p:cNvPr>
          <p:cNvSpPr txBox="1"/>
          <p:nvPr/>
        </p:nvSpPr>
        <p:spPr>
          <a:xfrm>
            <a:off x="3258447" y="1474433"/>
            <a:ext cx="8766594" cy="461665"/>
          </a:xfrm>
          <a:prstGeom prst="rect">
            <a:avLst/>
          </a:prstGeom>
          <a:noFill/>
        </p:spPr>
        <p:txBody>
          <a:bodyPr wrap="square">
            <a:spAutoFit/>
          </a:bodyPr>
          <a:lstStyle/>
          <a:p>
            <a:r>
              <a:rPr lang="en-GB" sz="2400" dirty="0">
                <a:solidFill>
                  <a:srgbClr val="000000"/>
                </a:solidFill>
                <a:latin typeface="Arial" panose="020B0604020202020204" pitchFamily="34" charset="0"/>
              </a:rPr>
              <a:t>Confronting your trauma too soon</a:t>
            </a:r>
          </a:p>
        </p:txBody>
      </p:sp>
      <p:pic>
        <p:nvPicPr>
          <p:cNvPr id="3" name="Picture 2">
            <a:extLst>
              <a:ext uri="{FF2B5EF4-FFF2-40B4-BE49-F238E27FC236}">
                <a16:creationId xmlns:a16="http://schemas.microsoft.com/office/drawing/2014/main" id="{9FBE8253-E207-D38A-A5A4-C57FA5615CB4}"/>
              </a:ext>
            </a:extLst>
          </p:cNvPr>
          <p:cNvPicPr>
            <a:picLocks noChangeAspect="1"/>
          </p:cNvPicPr>
          <p:nvPr/>
        </p:nvPicPr>
        <p:blipFill>
          <a:blip r:embed="rId3"/>
          <a:srcRect l="-1" r="25" b="2042"/>
          <a:stretch/>
        </p:blipFill>
        <p:spPr>
          <a:xfrm>
            <a:off x="262016" y="2176426"/>
            <a:ext cx="3743864" cy="2026824"/>
          </a:xfrm>
          <a:prstGeom prst="rect">
            <a:avLst/>
          </a:prstGeom>
        </p:spPr>
      </p:pic>
      <p:pic>
        <p:nvPicPr>
          <p:cNvPr id="7" name="Picture 6">
            <a:extLst>
              <a:ext uri="{FF2B5EF4-FFF2-40B4-BE49-F238E27FC236}">
                <a16:creationId xmlns:a16="http://schemas.microsoft.com/office/drawing/2014/main" id="{647BBBEA-2EFD-38DF-AAD1-B1228A0E6D0D}"/>
              </a:ext>
            </a:extLst>
          </p:cNvPr>
          <p:cNvPicPr>
            <a:picLocks noChangeAspect="1"/>
          </p:cNvPicPr>
          <p:nvPr/>
        </p:nvPicPr>
        <p:blipFill>
          <a:blip r:embed="rId4"/>
          <a:srcRect t="1777" b="1777"/>
          <a:stretch/>
        </p:blipFill>
        <p:spPr>
          <a:xfrm>
            <a:off x="262016" y="4187243"/>
            <a:ext cx="3743864" cy="2026829"/>
          </a:xfrm>
          <a:prstGeom prst="rect">
            <a:avLst/>
          </a:prstGeom>
        </p:spPr>
      </p:pic>
      <p:sp>
        <p:nvSpPr>
          <p:cNvPr id="11" name="TextBox 10">
            <a:extLst>
              <a:ext uri="{FF2B5EF4-FFF2-40B4-BE49-F238E27FC236}">
                <a16:creationId xmlns:a16="http://schemas.microsoft.com/office/drawing/2014/main" id="{1A801E1E-23F9-D861-B922-F69BBDB66B99}"/>
              </a:ext>
            </a:extLst>
          </p:cNvPr>
          <p:cNvSpPr txBox="1"/>
          <p:nvPr/>
        </p:nvSpPr>
        <p:spPr>
          <a:xfrm>
            <a:off x="262016" y="6257833"/>
            <a:ext cx="3390207" cy="400110"/>
          </a:xfrm>
          <a:prstGeom prst="rect">
            <a:avLst/>
          </a:prstGeom>
          <a:noFill/>
        </p:spPr>
        <p:txBody>
          <a:bodyPr wrap="square" rtlCol="0">
            <a:spAutoFit/>
          </a:bodyPr>
          <a:lstStyle/>
          <a:p>
            <a:r>
              <a:rPr lang="en-GB" sz="1000" dirty="0"/>
              <a:t>Image 7 &amp; 8. My screenshots of the “something’s wrong” scene from episode 7 (Russian Doll, 2019)</a:t>
            </a:r>
          </a:p>
        </p:txBody>
      </p:sp>
    </p:spTree>
    <p:extLst>
      <p:ext uri="{BB962C8B-B14F-4D97-AF65-F5344CB8AC3E}">
        <p14:creationId xmlns:p14="http://schemas.microsoft.com/office/powerpoint/2010/main" val="2013637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D5ED12-956F-03EE-F810-D3313FF665C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72DF0D-5576-0A62-F9F0-D0A1E538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dark hallway with a tile floor and a dark archway&#10;&#10;Description automatically generated">
            <a:extLst>
              <a:ext uri="{FF2B5EF4-FFF2-40B4-BE49-F238E27FC236}">
                <a16:creationId xmlns:a16="http://schemas.microsoft.com/office/drawing/2014/main" id="{D98104C9-CE67-20F6-230B-C0C3D67A8FD1}"/>
              </a:ext>
            </a:extLst>
          </p:cNvPr>
          <p:cNvPicPr>
            <a:picLocks noChangeAspect="1"/>
          </p:cNvPicPr>
          <p:nvPr/>
        </p:nvPicPr>
        <p:blipFill>
          <a:blip r:embed="rId2">
            <a:alphaModFix amt="50000"/>
          </a:blip>
          <a:srcRect l="767" r="2789" b="1"/>
          <a:stretch/>
        </p:blipFill>
        <p:spPr>
          <a:xfrm>
            <a:off x="-3027" y="0"/>
            <a:ext cx="12191979" cy="6858000"/>
          </a:xfrm>
          <a:prstGeom prst="rect">
            <a:avLst/>
          </a:prstGeom>
        </p:spPr>
      </p:pic>
      <p:sp>
        <p:nvSpPr>
          <p:cNvPr id="9" name="TextBox 8">
            <a:extLst>
              <a:ext uri="{FF2B5EF4-FFF2-40B4-BE49-F238E27FC236}">
                <a16:creationId xmlns:a16="http://schemas.microsoft.com/office/drawing/2014/main" id="{A4FAE3C6-0E9C-9C68-89C8-5F99FEC1862A}"/>
              </a:ext>
            </a:extLst>
          </p:cNvPr>
          <p:cNvSpPr txBox="1"/>
          <p:nvPr/>
        </p:nvSpPr>
        <p:spPr>
          <a:xfrm>
            <a:off x="1742552" y="1163849"/>
            <a:ext cx="8700818" cy="769441"/>
          </a:xfrm>
          <a:prstGeom prst="rect">
            <a:avLst/>
          </a:prstGeom>
          <a:noFill/>
        </p:spPr>
        <p:txBody>
          <a:bodyPr wrap="square">
            <a:spAutoFit/>
          </a:bodyPr>
          <a:lstStyle/>
          <a:p>
            <a:pPr algn="ctr"/>
            <a:r>
              <a:rPr lang="en-GB" sz="4400" b="0" i="0" u="none" strike="noStrike" dirty="0">
                <a:solidFill>
                  <a:srgbClr val="000000"/>
                </a:solidFill>
                <a:effectLst/>
                <a:latin typeface="Arial" panose="020B0604020202020204" pitchFamily="34" charset="0"/>
              </a:rPr>
              <a:t>Conclusion</a:t>
            </a:r>
            <a:endParaRPr lang="en-GB" sz="4400" dirty="0"/>
          </a:p>
        </p:txBody>
      </p:sp>
      <p:sp>
        <p:nvSpPr>
          <p:cNvPr id="10" name="TextBox 9">
            <a:extLst>
              <a:ext uri="{FF2B5EF4-FFF2-40B4-BE49-F238E27FC236}">
                <a16:creationId xmlns:a16="http://schemas.microsoft.com/office/drawing/2014/main" id="{7F75CF00-310A-14E7-86D4-E6325C2C805B}"/>
              </a:ext>
            </a:extLst>
          </p:cNvPr>
          <p:cNvSpPr txBox="1"/>
          <p:nvPr/>
        </p:nvSpPr>
        <p:spPr>
          <a:xfrm>
            <a:off x="2066885" y="2413334"/>
            <a:ext cx="8052153" cy="2031325"/>
          </a:xfrm>
          <a:prstGeom prst="rect">
            <a:avLst/>
          </a:prstGeom>
          <a:noFill/>
        </p:spPr>
        <p:txBody>
          <a:bodyPr wrap="square">
            <a:spAutoFit/>
          </a:bodyPr>
          <a:lstStyle/>
          <a:p>
            <a:pPr algn="just"/>
            <a:r>
              <a:rPr lang="en-GB" dirty="0">
                <a:solidFill>
                  <a:srgbClr val="000000"/>
                </a:solidFill>
                <a:latin typeface="Arial" panose="020B0604020202020204" pitchFamily="34" charset="0"/>
              </a:rPr>
              <a:t>The creators of Russian Doll told a story of trauma that is empathetic, raw, and healing, both for the characters of the show and, potentially, for the viewers.</a:t>
            </a:r>
          </a:p>
          <a:p>
            <a:pPr algn="just"/>
            <a:endParaRPr lang="en-GB" dirty="0">
              <a:solidFill>
                <a:srgbClr val="000000"/>
              </a:solidFill>
              <a:latin typeface="Arial" panose="020B0604020202020204" pitchFamily="34" charset="0"/>
            </a:endParaRPr>
          </a:p>
          <a:p>
            <a:pPr algn="just"/>
            <a:r>
              <a:rPr lang="en-GB" dirty="0">
                <a:solidFill>
                  <a:srgbClr val="000000"/>
                </a:solidFill>
                <a:latin typeface="Arial" panose="020B0604020202020204" pitchFamily="34" charset="0"/>
              </a:rPr>
              <a:t>Through their creative techniques, the creators managed to provide information to help the viewer understand what holds Nadia back and what allows her to proceed and begin her healing journey.</a:t>
            </a:r>
          </a:p>
        </p:txBody>
      </p:sp>
    </p:spTree>
    <p:extLst>
      <p:ext uri="{BB962C8B-B14F-4D97-AF65-F5344CB8AC3E}">
        <p14:creationId xmlns:p14="http://schemas.microsoft.com/office/powerpoint/2010/main" val="3217116415"/>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524</TotalTime>
  <Words>1390</Words>
  <Application>Microsoft Office PowerPoint</Application>
  <PresentationFormat>Widescreen</PresentationFormat>
  <Paragraphs>90</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Bierstadt</vt:lpstr>
      <vt:lpstr>Grandview Display</vt:lpstr>
      <vt:lpstr>DashVTI</vt:lpstr>
      <vt:lpstr>Trauma on the screen: The techniques utilised by Russian Doll (2019) to represent trauma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Kristina Harwood [Student-CTA]</dc:creator>
  <cp:lastModifiedBy>Kristina Harwood [Student-CTA]</cp:lastModifiedBy>
  <cp:revision>3</cp:revision>
  <dcterms:created xsi:type="dcterms:W3CDTF">2024-12-12T05:05:27Z</dcterms:created>
  <dcterms:modified xsi:type="dcterms:W3CDTF">2024-12-12T13:50:02Z</dcterms:modified>
</cp:coreProperties>
</file>